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57" r:id="rId3"/>
    <p:sldId id="268" r:id="rId4"/>
    <p:sldId id="258" r:id="rId5"/>
    <p:sldId id="269" r:id="rId6"/>
    <p:sldId id="259" r:id="rId7"/>
    <p:sldId id="270" r:id="rId8"/>
    <p:sldId id="260" r:id="rId9"/>
    <p:sldId id="261" r:id="rId10"/>
    <p:sldId id="262" r:id="rId11"/>
    <p:sldId id="271" r:id="rId12"/>
    <p:sldId id="263" r:id="rId13"/>
    <p:sldId id="289" r:id="rId14"/>
    <p:sldId id="264" r:id="rId15"/>
    <p:sldId id="272" r:id="rId16"/>
    <p:sldId id="265" r:id="rId17"/>
    <p:sldId id="273" r:id="rId18"/>
    <p:sldId id="266" r:id="rId19"/>
    <p:sldId id="274" r:id="rId20"/>
    <p:sldId id="283" r:id="rId21"/>
    <p:sldId id="287" r:id="rId22"/>
    <p:sldId id="284" r:id="rId23"/>
    <p:sldId id="288" r:id="rId24"/>
    <p:sldId id="277" r:id="rId25"/>
    <p:sldId id="278" r:id="rId26"/>
    <p:sldId id="280" r:id="rId27"/>
    <p:sldId id="279" r:id="rId28"/>
    <p:sldId id="281" r:id="rId29"/>
    <p:sldId id="282" r:id="rId30"/>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72" autoAdjust="0"/>
  </p:normalViewPr>
  <p:slideViewPr>
    <p:cSldViewPr>
      <p:cViewPr varScale="1">
        <p:scale>
          <a:sx n="89" d="100"/>
          <a:sy n="89" d="100"/>
        </p:scale>
        <p:origin x="-120" y="-378"/>
      </p:cViewPr>
      <p:guideLst>
        <p:guide orient="horz" pos="2160"/>
        <p:guide pos="2880"/>
      </p:guideLst>
    </p:cSldViewPr>
  </p:slideViewPr>
  <p:outlineViewPr>
    <p:cViewPr>
      <p:scale>
        <a:sx n="33" d="100"/>
        <a:sy n="33" d="100"/>
      </p:scale>
      <p:origin x="108" y="889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EF2F459-2EDD-4F44-8A64-E0953BA4D55B}" type="datetimeFigureOut">
              <a:rPr lang="zh-TW" altLang="en-US" smtClean="0"/>
              <a:t>2015/10/22</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1A8FB4E-7C3E-40B8-8D4C-3A512EE5B5D5}" type="slidenum">
              <a:rPr lang="zh-TW" altLang="en-US" smtClean="0"/>
              <a:t>‹#›</a:t>
            </a:fld>
            <a:endParaRPr lang="zh-TW" altLang="en-US"/>
          </a:p>
        </p:txBody>
      </p:sp>
    </p:spTree>
    <p:extLst>
      <p:ext uri="{BB962C8B-B14F-4D97-AF65-F5344CB8AC3E}">
        <p14:creationId xmlns:p14="http://schemas.microsoft.com/office/powerpoint/2010/main" val="6652335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6000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148537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180313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122105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411191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273438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38952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3449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115736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217393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D4C1077-C26A-4338-9827-F9F13103119A}" type="datetimeFigureOut">
              <a:rPr lang="zh-TW" altLang="en-US" smtClean="0"/>
              <a:t>2015/10/22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34565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5000"/>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C1077-C26A-4338-9827-F9F13103119A}" type="datetimeFigureOut">
              <a:rPr lang="zh-TW" altLang="en-US" smtClean="0"/>
              <a:t>2015/10/22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51237-7FAF-45F1-9558-383F8DD8D286}" type="slidenum">
              <a:rPr lang="zh-TW" altLang="en-US" smtClean="0"/>
              <a:t>‹#›</a:t>
            </a:fld>
            <a:endParaRPr lang="zh-TW" altLang="en-US"/>
          </a:p>
        </p:txBody>
      </p:sp>
    </p:spTree>
    <p:extLst>
      <p:ext uri="{BB962C8B-B14F-4D97-AF65-F5344CB8AC3E}">
        <p14:creationId xmlns:p14="http://schemas.microsoft.com/office/powerpoint/2010/main" val="1102722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latin typeface="標楷體" panose="03000509000000000000" pitchFamily="65" charset="-120"/>
                <a:ea typeface="標楷體" panose="03000509000000000000" pitchFamily="65" charset="-120"/>
              </a:rPr>
              <a:t>遊戲治療基本概念</a:t>
            </a:r>
            <a:endParaRPr lang="zh-TW" altLang="en-US"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383567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遊戲治療的</a:t>
            </a:r>
            <a:r>
              <a:rPr lang="zh-TW" altLang="zh-TW" b="1" dirty="0" smtClean="0">
                <a:latin typeface="標楷體" panose="03000509000000000000" pitchFamily="65" charset="-120"/>
                <a:ea typeface="標楷體" panose="03000509000000000000" pitchFamily="65" charset="-120"/>
              </a:rPr>
              <a:t>功用</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4925144"/>
          </a:xfrm>
        </p:spPr>
        <p:txBody>
          <a:bodyPr>
            <a:normAutofit/>
          </a:bodyPr>
          <a:lstStyle/>
          <a:p>
            <a:r>
              <a:rPr lang="zh-TW" altLang="zh-TW" sz="3600" dirty="0" smtClean="0">
                <a:latin typeface="標楷體" panose="03000509000000000000" pitchFamily="65" charset="-120"/>
                <a:ea typeface="標楷體" panose="03000509000000000000" pitchFamily="65" charset="-120"/>
              </a:rPr>
              <a:t>兒童</a:t>
            </a:r>
            <a:r>
              <a:rPr lang="zh-TW" altLang="zh-TW" sz="3600" dirty="0">
                <a:latin typeface="標楷體" panose="03000509000000000000" pitchFamily="65" charset="-120"/>
                <a:ea typeface="標楷體" panose="03000509000000000000" pitchFamily="65" charset="-120"/>
              </a:rPr>
              <a:t>的遊戲將實際的現象以隱喻的方式表達、溝通、教導及</a:t>
            </a:r>
            <a:r>
              <a:rPr lang="zh-TW" altLang="zh-TW" sz="3600" dirty="0" smtClean="0">
                <a:latin typeface="標楷體" panose="03000509000000000000" pitchFamily="65" charset="-120"/>
                <a:ea typeface="標楷體" panose="03000509000000000000" pitchFamily="65" charset="-120"/>
              </a:rPr>
              <a:t>學習</a:t>
            </a:r>
            <a:r>
              <a:rPr lang="zh-TW" altLang="en-US" sz="3600" dirty="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幫助</a:t>
            </a:r>
            <a:r>
              <a:rPr lang="zh-TW" altLang="zh-TW" sz="3600" dirty="0">
                <a:latin typeface="標楷體" panose="03000509000000000000" pitchFamily="65" charset="-120"/>
                <a:ea typeface="標楷體" panose="03000509000000000000" pitchFamily="65" charset="-120"/>
              </a:rPr>
              <a:t>兒童的想像力免於束縛，</a:t>
            </a:r>
            <a:r>
              <a:rPr lang="zh-TW" altLang="zh-TW" sz="3600" dirty="0" smtClean="0">
                <a:latin typeface="標楷體" panose="03000509000000000000" pitchFamily="65" charset="-120"/>
                <a:ea typeface="標楷體" panose="03000509000000000000" pitchFamily="65" charset="-120"/>
              </a:rPr>
              <a:t>使</a:t>
            </a:r>
            <a:r>
              <a:rPr lang="zh-TW" altLang="en-US" sz="3600" dirty="0" smtClean="0">
                <a:latin typeface="標楷體" panose="03000509000000000000" pitchFamily="65" charset="-120"/>
                <a:ea typeface="標楷體" panose="03000509000000000000" pitchFamily="65" charset="-120"/>
              </a:rPr>
              <a:t>他的</a:t>
            </a:r>
            <a:r>
              <a:rPr lang="zh-TW" altLang="zh-TW" sz="3600" dirty="0" smtClean="0">
                <a:latin typeface="標楷體" panose="03000509000000000000" pitchFamily="65" charset="-120"/>
                <a:ea typeface="標楷體" panose="03000509000000000000" pitchFamily="65" charset="-120"/>
              </a:rPr>
              <a:t>經驗</a:t>
            </a:r>
            <a:r>
              <a:rPr lang="zh-TW" altLang="zh-TW" sz="3600" dirty="0">
                <a:latin typeface="標楷體" panose="03000509000000000000" pitchFamily="65" charset="-120"/>
                <a:ea typeface="標楷體" panose="03000509000000000000" pitchFamily="65" charset="-120"/>
              </a:rPr>
              <a:t>得以再現</a:t>
            </a:r>
            <a:r>
              <a:rPr lang="zh-TW" altLang="zh-TW" sz="3600" dirty="0" smtClean="0">
                <a:latin typeface="標楷體" panose="03000509000000000000" pitchFamily="65" charset="-120"/>
                <a:ea typeface="標楷體" panose="03000509000000000000" pitchFamily="65" charset="-120"/>
              </a:rPr>
              <a:t>，</a:t>
            </a:r>
            <a:r>
              <a:rPr lang="zh-TW" altLang="en-US" sz="3600" dirty="0" smtClean="0">
                <a:latin typeface="標楷體" panose="03000509000000000000" pitchFamily="65" charset="-120"/>
                <a:ea typeface="標楷體" panose="03000509000000000000" pitchFamily="65" charset="-120"/>
              </a:rPr>
              <a:t>能</a:t>
            </a:r>
            <a:r>
              <a:rPr lang="zh-TW" altLang="zh-TW" sz="3600" dirty="0" smtClean="0">
                <a:latin typeface="標楷體" panose="03000509000000000000" pitchFamily="65" charset="-120"/>
                <a:ea typeface="標楷體" panose="03000509000000000000" pitchFamily="65" charset="-120"/>
              </a:rPr>
              <a:t>瞭解</a:t>
            </a:r>
            <a:r>
              <a:rPr lang="zh-TW" altLang="zh-TW" sz="3600" dirty="0">
                <a:latin typeface="標楷體" panose="03000509000000000000" pitchFamily="65" charset="-120"/>
                <a:ea typeface="標楷體" panose="03000509000000000000" pitchFamily="65" charset="-120"/>
              </a:rPr>
              <a:t>兒童對此經驗的反應、感受及</a:t>
            </a:r>
            <a:r>
              <a:rPr lang="zh-TW" altLang="zh-TW" sz="3600" dirty="0" smtClean="0">
                <a:latin typeface="標楷體" panose="03000509000000000000" pitchFamily="65" charset="-120"/>
                <a:ea typeface="標楷體" panose="03000509000000000000" pitchFamily="65" charset="-120"/>
              </a:rPr>
              <a:t>想法</a:t>
            </a:r>
            <a:r>
              <a:rPr lang="zh-TW" altLang="en-US"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95068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遊戲治療的功用</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兒童有機會重新整理，將現實中無法掌控的部份化為可掌控的，可以發洩精力、發洩競爭的需求、學習生活中的責任、達成困難的目標，及重新體驗挫折，使情緒獲得消散、以社會接納的方式來表達攻擊性，以及學習如何與別人相處和學到新的解決方法</a:t>
            </a:r>
            <a:r>
              <a:rPr lang="zh-TW" altLang="en-US" sz="3600" dirty="0" smtClean="0">
                <a:latin typeface="標楷體" panose="03000509000000000000" pitchFamily="65" charset="-120"/>
                <a:ea typeface="標楷體" panose="03000509000000000000" pitchFamily="65" charset="-120"/>
              </a:rPr>
              <a:t>。</a:t>
            </a: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9800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遊戲治療的功用</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79512" y="1268760"/>
            <a:ext cx="8507288" cy="5184576"/>
          </a:xfrm>
        </p:spPr>
        <p:txBody>
          <a:bodyPr>
            <a:noAutofit/>
          </a:bodyPr>
          <a:lstStyle/>
          <a:p>
            <a:r>
              <a:rPr lang="zh-TW" altLang="zh-TW" sz="3600" dirty="0" smtClean="0">
                <a:latin typeface="標楷體" panose="03000509000000000000" pitchFamily="65" charset="-120"/>
                <a:ea typeface="標楷體" panose="03000509000000000000" pitchFamily="65" charset="-120"/>
              </a:rPr>
              <a:t>透過遊戲治療，</a:t>
            </a:r>
            <a:r>
              <a:rPr lang="zh-TW" altLang="en-US" sz="3600" dirty="0" smtClean="0">
                <a:latin typeface="標楷體" panose="03000509000000000000" pitchFamily="65" charset="-120"/>
                <a:ea typeface="標楷體" panose="03000509000000000000" pitchFamily="65" charset="-120"/>
              </a:rPr>
              <a:t>可以</a:t>
            </a:r>
            <a:r>
              <a:rPr lang="zh-TW" altLang="zh-TW" sz="3600" dirty="0" smtClean="0">
                <a:latin typeface="標楷體" panose="03000509000000000000" pitchFamily="65" charset="-120"/>
                <a:ea typeface="標楷體" panose="03000509000000000000" pitchFamily="65" charset="-120"/>
              </a:rPr>
              <a:t>協助兒童達成以下目標：</a:t>
            </a:r>
          </a:p>
          <a:p>
            <a:r>
              <a:rPr lang="en-US" altLang="zh-TW" sz="3600" dirty="0" smtClean="0">
                <a:latin typeface="標楷體" panose="03000509000000000000" pitchFamily="65" charset="-120"/>
                <a:ea typeface="標楷體" panose="03000509000000000000" pitchFamily="65" charset="-120"/>
              </a:rPr>
              <a:t>1.</a:t>
            </a:r>
            <a:r>
              <a:rPr lang="zh-TW" altLang="zh-TW" sz="3600" dirty="0" smtClean="0">
                <a:latin typeface="標楷體" panose="03000509000000000000" pitchFamily="65" charset="-120"/>
                <a:ea typeface="標楷體" panose="03000509000000000000" pitchFamily="65" charset="-120"/>
              </a:rPr>
              <a:t>發展更正向的自我概念</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2.</a:t>
            </a:r>
            <a:r>
              <a:rPr lang="zh-TW" altLang="zh-TW" sz="3600" dirty="0" smtClean="0">
                <a:latin typeface="標楷體" panose="03000509000000000000" pitchFamily="65" charset="-120"/>
                <a:ea typeface="標楷體" panose="03000509000000000000" pitchFamily="65" charset="-120"/>
              </a:rPr>
              <a:t>承擔更大的自我責任</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3.</a:t>
            </a:r>
            <a:r>
              <a:rPr lang="zh-TW" altLang="zh-TW" sz="3600" dirty="0" smtClean="0">
                <a:latin typeface="標楷體" panose="03000509000000000000" pitchFamily="65" charset="-120"/>
                <a:ea typeface="標楷體" panose="03000509000000000000" pitchFamily="65" charset="-120"/>
              </a:rPr>
              <a:t>能更自我指導</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4.</a:t>
            </a:r>
            <a:r>
              <a:rPr lang="zh-TW" altLang="zh-TW" sz="3600" dirty="0" smtClean="0">
                <a:latin typeface="標楷體" panose="03000509000000000000" pitchFamily="65" charset="-120"/>
                <a:ea typeface="標楷體" panose="03000509000000000000" pitchFamily="65" charset="-120"/>
              </a:rPr>
              <a:t>能更自我接納</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5.</a:t>
            </a:r>
            <a:r>
              <a:rPr lang="zh-TW" altLang="zh-TW" sz="3600" dirty="0" smtClean="0">
                <a:latin typeface="標楷體" panose="03000509000000000000" pitchFamily="65" charset="-120"/>
                <a:ea typeface="標楷體" panose="03000509000000000000" pitchFamily="65" charset="-120"/>
              </a:rPr>
              <a:t>能更具彈性</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922767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遊戲治療的功用</a:t>
            </a:r>
            <a:endParaRPr lang="zh-TW" altLang="en-US" dirty="0"/>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透過遊戲治療，</a:t>
            </a:r>
            <a:r>
              <a:rPr lang="zh-TW" altLang="en-US" sz="3600" dirty="0" smtClean="0">
                <a:latin typeface="標楷體" panose="03000509000000000000" pitchFamily="65" charset="-120"/>
                <a:ea typeface="標楷體" panose="03000509000000000000" pitchFamily="65" charset="-120"/>
              </a:rPr>
              <a:t>可以</a:t>
            </a:r>
            <a:r>
              <a:rPr lang="zh-TW" altLang="zh-TW" sz="3600" dirty="0" smtClean="0">
                <a:latin typeface="標楷體" panose="03000509000000000000" pitchFamily="65" charset="-120"/>
                <a:ea typeface="標楷體" panose="03000509000000000000" pitchFamily="65" charset="-120"/>
              </a:rPr>
              <a:t>協助兒童達成以下目標：</a:t>
            </a:r>
          </a:p>
          <a:p>
            <a:r>
              <a:rPr lang="en-US" altLang="zh-TW" sz="3600" dirty="0" smtClean="0">
                <a:latin typeface="標楷體" panose="03000509000000000000" pitchFamily="65" charset="-120"/>
                <a:ea typeface="標楷體" panose="03000509000000000000" pitchFamily="65" charset="-120"/>
              </a:rPr>
              <a:t>6.</a:t>
            </a:r>
            <a:r>
              <a:rPr lang="zh-TW" altLang="zh-TW" sz="3600" dirty="0" smtClean="0">
                <a:latin typeface="標楷體" panose="03000509000000000000" pitchFamily="65" charset="-120"/>
                <a:ea typeface="標楷體" panose="03000509000000000000" pitchFamily="65" charset="-120"/>
              </a:rPr>
              <a:t>具有為自己做決定的能力</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7.</a:t>
            </a:r>
            <a:r>
              <a:rPr lang="zh-TW" altLang="zh-TW" sz="3600" dirty="0" smtClean="0">
                <a:latin typeface="標楷體" panose="03000509000000000000" pitchFamily="65" charset="-120"/>
                <a:ea typeface="標楷體" panose="03000509000000000000" pitchFamily="65" charset="-120"/>
              </a:rPr>
              <a:t>經驗控制的感覺</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8.</a:t>
            </a:r>
            <a:r>
              <a:rPr lang="zh-TW" altLang="zh-TW" sz="3600" dirty="0" smtClean="0">
                <a:latin typeface="標楷體" panose="03000509000000000000" pitchFamily="65" charset="-120"/>
                <a:ea typeface="標楷體" panose="03000509000000000000" pitchFamily="65" charset="-120"/>
              </a:rPr>
              <a:t>對問題處理過程更敏感</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9.</a:t>
            </a:r>
            <a:r>
              <a:rPr lang="zh-TW" altLang="zh-TW" sz="3600" dirty="0" smtClean="0">
                <a:latin typeface="標楷體" panose="03000509000000000000" pitchFamily="65" charset="-120"/>
                <a:ea typeface="標楷體" panose="03000509000000000000" pitchFamily="65" charset="-120"/>
              </a:rPr>
              <a:t>發展內在評價系統</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10.</a:t>
            </a:r>
            <a:r>
              <a:rPr lang="zh-TW" altLang="zh-TW" sz="3600" dirty="0" smtClean="0">
                <a:latin typeface="標楷體" panose="03000509000000000000" pitchFamily="65" charset="-120"/>
                <a:ea typeface="標楷體" panose="03000509000000000000" pitchFamily="65" charset="-120"/>
              </a:rPr>
              <a:t>更信任自己。</a:t>
            </a:r>
            <a:endParaRPr lang="zh-TW" altLang="en-US" sz="3600" dirty="0" smtClean="0">
              <a:latin typeface="標楷體" panose="03000509000000000000" pitchFamily="65" charset="-120"/>
              <a:ea typeface="標楷體" panose="03000509000000000000" pitchFamily="65" charset="-120"/>
            </a:endParaRPr>
          </a:p>
          <a:p>
            <a:endParaRPr lang="zh-TW" altLang="en-US" sz="3600" dirty="0"/>
          </a:p>
        </p:txBody>
      </p:sp>
    </p:spTree>
    <p:extLst>
      <p:ext uri="{BB962C8B-B14F-4D97-AF65-F5344CB8AC3E}">
        <p14:creationId xmlns:p14="http://schemas.microsoft.com/office/powerpoint/2010/main" val="15213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孩子從遊療中可以學到什麼？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23528" y="1340768"/>
            <a:ext cx="8363272" cy="5517232"/>
          </a:xfrm>
        </p:spPr>
        <p:txBody>
          <a:bodyPr>
            <a:noAutofit/>
          </a:bodyPr>
          <a:lstStyle/>
          <a:p>
            <a:r>
              <a:rPr lang="zh-TW" altLang="zh-TW" sz="3600" dirty="0">
                <a:latin typeface="標楷體" panose="03000509000000000000" pitchFamily="65" charset="-120"/>
                <a:ea typeface="標楷體" panose="03000509000000000000" pitchFamily="65" charset="-120"/>
              </a:rPr>
              <a:t>在遊戲治療中孩子可以學到以下經驗及態度：</a:t>
            </a:r>
          </a:p>
          <a:p>
            <a:r>
              <a:rPr lang="en-US" altLang="zh-TW" sz="3600" dirty="0">
                <a:latin typeface="標楷體" panose="03000509000000000000" pitchFamily="65" charset="-120"/>
                <a:ea typeface="標楷體" panose="03000509000000000000" pitchFamily="65" charset="-120"/>
              </a:rPr>
              <a:t>1</a:t>
            </a:r>
            <a:r>
              <a:rPr lang="en-US" altLang="zh-TW" sz="3600" dirty="0" smtClean="0">
                <a:latin typeface="標楷體" panose="03000509000000000000" pitchFamily="65" charset="-120"/>
                <a:ea typeface="標楷體" panose="03000509000000000000" pitchFamily="65" charset="-120"/>
              </a:rPr>
              <a:t>.</a:t>
            </a:r>
            <a:r>
              <a:rPr lang="zh-TW" altLang="zh-TW" sz="3600" dirty="0" smtClean="0">
                <a:latin typeface="標楷體" panose="03000509000000000000" pitchFamily="65" charset="-120"/>
                <a:ea typeface="標楷體" panose="03000509000000000000" pitchFamily="65" charset="-120"/>
              </a:rPr>
              <a:t>有</a:t>
            </a:r>
            <a:r>
              <a:rPr lang="zh-TW" altLang="zh-TW" sz="3600" dirty="0">
                <a:latin typeface="標楷體" panose="03000509000000000000" pitchFamily="65" charset="-120"/>
                <a:ea typeface="標楷體" panose="03000509000000000000" pitchFamily="65" charset="-120"/>
              </a:rPr>
              <a:t>安全感去成為完全的自我，</a:t>
            </a:r>
            <a:r>
              <a:rPr lang="zh-TW" altLang="zh-TW" sz="3600" dirty="0" smtClean="0">
                <a:latin typeface="標楷體" panose="03000509000000000000" pitchFamily="65" charset="-120"/>
                <a:ea typeface="標楷體" panose="03000509000000000000" pitchFamily="65" charset="-120"/>
              </a:rPr>
              <a:t>並學會</a:t>
            </a:r>
            <a:r>
              <a:rPr lang="zh-TW" altLang="zh-TW" sz="3600" dirty="0">
                <a:latin typeface="標楷體" panose="03000509000000000000" pitchFamily="65" charset="-120"/>
                <a:ea typeface="標楷體" panose="03000509000000000000" pitchFamily="65" charset="-120"/>
              </a:rPr>
              <a:t>自我控制及有責任心地自由表達。</a:t>
            </a:r>
          </a:p>
          <a:p>
            <a:r>
              <a:rPr lang="en-US" altLang="zh-TW" sz="3600" dirty="0">
                <a:latin typeface="標楷體" panose="03000509000000000000" pitchFamily="65" charset="-120"/>
                <a:ea typeface="標楷體" panose="03000509000000000000" pitchFamily="65" charset="-120"/>
              </a:rPr>
              <a:t>2.</a:t>
            </a:r>
            <a:r>
              <a:rPr lang="zh-TW" altLang="zh-TW" sz="3600" dirty="0">
                <a:latin typeface="標楷體" panose="03000509000000000000" pitchFamily="65" charset="-120"/>
                <a:ea typeface="標楷體" panose="03000509000000000000" pitchFamily="65" charset="-120"/>
              </a:rPr>
              <a:t>當兒童感受</a:t>
            </a:r>
            <a:r>
              <a:rPr lang="zh-TW" altLang="zh-TW" sz="3600" dirty="0" smtClean="0">
                <a:latin typeface="標楷體" panose="03000509000000000000" pitchFamily="65" charset="-120"/>
                <a:ea typeface="標楷體" panose="03000509000000000000" pitchFamily="65" charset="-120"/>
              </a:rPr>
              <a:t>到尊重</a:t>
            </a:r>
            <a:r>
              <a:rPr lang="zh-TW" altLang="zh-TW" sz="3600" dirty="0">
                <a:latin typeface="標楷體" panose="03000509000000000000" pitchFamily="65" charset="-120"/>
                <a:ea typeface="標楷體" panose="03000509000000000000" pitchFamily="65" charset="-120"/>
              </a:rPr>
              <a:t>、覺得被關心、沒有批評、並且持續地被接納，他們會把尊重內化，因此兒童學會去尊重</a:t>
            </a:r>
            <a:r>
              <a:rPr lang="zh-TW" altLang="zh-TW" sz="3600" dirty="0" smtClean="0">
                <a:latin typeface="標楷體" panose="03000509000000000000" pitchFamily="65" charset="-120"/>
                <a:ea typeface="標楷體" panose="03000509000000000000" pitchFamily="65" charset="-120"/>
              </a:rPr>
              <a:t>自己</a:t>
            </a:r>
            <a:r>
              <a:rPr lang="zh-TW" altLang="en-US" sz="3600" dirty="0" smtClean="0">
                <a:latin typeface="標楷體" panose="03000509000000000000" pitchFamily="65" charset="-120"/>
                <a:ea typeface="標楷體" panose="03000509000000000000" pitchFamily="65" charset="-120"/>
              </a:rPr>
              <a:t>，一但</a:t>
            </a:r>
            <a:r>
              <a:rPr lang="zh-TW" altLang="zh-TW" sz="3600" dirty="0" smtClean="0">
                <a:latin typeface="標楷體" panose="03000509000000000000" pitchFamily="65" charset="-120"/>
                <a:ea typeface="標楷體" panose="03000509000000000000" pitchFamily="65" charset="-120"/>
              </a:rPr>
              <a:t>兒童</a:t>
            </a:r>
            <a:r>
              <a:rPr lang="zh-TW" altLang="zh-TW" sz="3600" dirty="0">
                <a:latin typeface="標楷體" panose="03000509000000000000" pitchFamily="65" charset="-120"/>
                <a:ea typeface="標楷體" panose="03000509000000000000" pitchFamily="65" charset="-120"/>
              </a:rPr>
              <a:t>學會尊重自己，他們便學會去尊重別人</a:t>
            </a:r>
            <a:r>
              <a:rPr lang="zh-TW" altLang="zh-TW" sz="3600" dirty="0" smtClean="0">
                <a:latin typeface="標楷體" panose="03000509000000000000" pitchFamily="65" charset="-120"/>
                <a:ea typeface="標楷體" panose="03000509000000000000" pitchFamily="65" charset="-120"/>
              </a:rPr>
              <a:t>。</a:t>
            </a:r>
            <a:endParaRPr lang="zh-TW"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55022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孩子從遊療中可以學到什麼？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Autofit/>
          </a:bodyPr>
          <a:lstStyle/>
          <a:p>
            <a:r>
              <a:rPr lang="en-US" altLang="zh-TW" sz="3600" dirty="0" smtClean="0">
                <a:latin typeface="標楷體" panose="03000509000000000000" pitchFamily="65" charset="-120"/>
                <a:ea typeface="標楷體" panose="03000509000000000000" pitchFamily="65" charset="-120"/>
              </a:rPr>
              <a:t>3.</a:t>
            </a:r>
            <a:r>
              <a:rPr lang="zh-TW" altLang="zh-TW" sz="3600" dirty="0" smtClean="0">
                <a:latin typeface="標楷體" panose="03000509000000000000" pitchFamily="65" charset="-120"/>
                <a:ea typeface="標楷體" panose="03000509000000000000" pitchFamily="65" charset="-120"/>
              </a:rPr>
              <a:t>透過遊戲所表達出來的感情，即使是非常強烈的，也會被了解及接納，兒童學會他們的感情是可接受的，不再被這些情感所控制。</a:t>
            </a:r>
          </a:p>
          <a:p>
            <a:r>
              <a:rPr lang="en-US" altLang="zh-TW" sz="3600" dirty="0" smtClean="0">
                <a:latin typeface="標楷體" panose="03000509000000000000" pitchFamily="65" charset="-120"/>
                <a:ea typeface="標楷體" panose="03000509000000000000" pitchFamily="65" charset="-120"/>
              </a:rPr>
              <a:t>4.</a:t>
            </a:r>
            <a:r>
              <a:rPr lang="zh-TW" altLang="zh-TW" sz="3600" dirty="0" smtClean="0">
                <a:latin typeface="標楷體" panose="03000509000000000000" pitchFamily="65" charset="-120"/>
                <a:ea typeface="標楷體" panose="03000509000000000000" pitchFamily="65" charset="-120"/>
              </a:rPr>
              <a:t>相信兒童的能力，並堅信代替兒童做事會剝奪他們發現自我能力的機會，此時兒童學會為自已負起責任，並發現負責的感受為何。</a:t>
            </a: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09603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1143000"/>
          </a:xfrm>
        </p:spPr>
        <p:txBody>
          <a:bodyPr/>
          <a:lstStyle/>
          <a:p>
            <a:r>
              <a:rPr lang="zh-TW" altLang="zh-TW" b="1" dirty="0" smtClean="0">
                <a:latin typeface="標楷體" panose="03000509000000000000" pitchFamily="65" charset="-120"/>
                <a:ea typeface="標楷體" panose="03000509000000000000" pitchFamily="65" charset="-120"/>
              </a:rPr>
              <a:t>孩子從遊療中可以學到什麼？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67544" y="1124744"/>
            <a:ext cx="8229600" cy="5285184"/>
          </a:xfrm>
        </p:spPr>
        <p:txBody>
          <a:bodyPr>
            <a:noAutofit/>
          </a:bodyPr>
          <a:lstStyle/>
          <a:p>
            <a:r>
              <a:rPr lang="en-US" altLang="zh-TW" sz="3600" dirty="0" smtClean="0">
                <a:latin typeface="標楷體" panose="03000509000000000000" pitchFamily="65" charset="-120"/>
                <a:ea typeface="標楷體" panose="03000509000000000000" pitchFamily="65" charset="-120"/>
              </a:rPr>
              <a:t>5.</a:t>
            </a:r>
            <a:r>
              <a:rPr lang="zh-TW" altLang="zh-TW" sz="3600" dirty="0" smtClean="0">
                <a:latin typeface="標楷體" panose="03000509000000000000" pitchFamily="65" charset="-120"/>
                <a:ea typeface="標楷體" panose="03000509000000000000" pitchFamily="65" charset="-120"/>
              </a:rPr>
              <a:t>當兒童能為自己找出解決之道，完成自己的工作，他們便發揮與發展了創造力。當頻率增加後，在過程中兒童會得到滿足感，使他們學會在面對問題時，更有創造性，更有方法。</a:t>
            </a:r>
          </a:p>
          <a:p>
            <a:r>
              <a:rPr lang="en-US" altLang="zh-TW" sz="3600" dirty="0" smtClean="0">
                <a:latin typeface="標楷體" panose="03000509000000000000" pitchFamily="65" charset="-120"/>
                <a:ea typeface="標楷體" panose="03000509000000000000" pitchFamily="65" charset="-120"/>
              </a:rPr>
              <a:t>6.</a:t>
            </a:r>
            <a:r>
              <a:rPr lang="zh-TW" altLang="zh-TW" sz="3600" dirty="0" smtClean="0">
                <a:latin typeface="標楷體" panose="03000509000000000000" pitchFamily="65" charset="-120"/>
                <a:ea typeface="標楷體" panose="03000509000000000000" pitchFamily="65" charset="-120"/>
              </a:rPr>
              <a:t>不以直接的方式控制兒童，若要限制兒童的行為，會以能讓兒童控制自己行為的方式表達，因為控制不是來自外力，兒童必須學會自我控制與自我指導。</a:t>
            </a:r>
          </a:p>
        </p:txBody>
      </p:sp>
    </p:spTree>
    <p:extLst>
      <p:ext uri="{BB962C8B-B14F-4D97-AF65-F5344CB8AC3E}">
        <p14:creationId xmlns:p14="http://schemas.microsoft.com/office/powerpoint/2010/main" val="3671233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孩子從遊療中可以學到什麼？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23528" y="1340768"/>
            <a:ext cx="8229600" cy="4525963"/>
          </a:xfrm>
        </p:spPr>
        <p:txBody>
          <a:bodyPr>
            <a:normAutofit/>
          </a:bodyPr>
          <a:lstStyle/>
          <a:p>
            <a:r>
              <a:rPr lang="en-US" altLang="zh-TW" sz="3600" dirty="0" smtClean="0">
                <a:latin typeface="標楷體" panose="03000509000000000000" pitchFamily="65" charset="-120"/>
                <a:ea typeface="標楷體" panose="03000509000000000000" pitchFamily="65" charset="-120"/>
              </a:rPr>
              <a:t>7.</a:t>
            </a:r>
            <a:r>
              <a:rPr lang="zh-TW" altLang="zh-TW" sz="3600" dirty="0" smtClean="0">
                <a:latin typeface="標楷體" panose="03000509000000000000" pitchFamily="65" charset="-120"/>
                <a:ea typeface="標楷體" panose="03000509000000000000" pitchFamily="65" charset="-120"/>
              </a:rPr>
              <a:t>當兒童被接納其原原本本的樣子，也不被期望去做任何改變時，兒童慢慢學會，在情感層面上接納自己。</a:t>
            </a:r>
          </a:p>
          <a:p>
            <a:r>
              <a:rPr lang="en-US" altLang="zh-TW" sz="3600" dirty="0" smtClean="0">
                <a:latin typeface="標楷體" panose="03000509000000000000" pitchFamily="65" charset="-120"/>
                <a:ea typeface="標楷體" panose="03000509000000000000" pitchFamily="65" charset="-120"/>
              </a:rPr>
              <a:t>8.</a:t>
            </a:r>
            <a:r>
              <a:rPr lang="zh-TW" altLang="zh-TW" sz="3600" dirty="0" smtClean="0">
                <a:latin typeface="標楷體" panose="03000509000000000000" pitchFamily="65" charset="-120"/>
                <a:ea typeface="標楷體" panose="03000509000000000000" pitchFamily="65" charset="-120"/>
              </a:rPr>
              <a:t>生命是由不斷的選擇組成。即使是最小、最簡單的選擇也不替兒童決定，在兒童經歷做決定的過程之後，兒童學會做選擇，並為自己的選擇負責。</a:t>
            </a:r>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30376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時我們</a:t>
            </a:r>
            <a:r>
              <a:rPr lang="zh-TW" altLang="en-US" b="1" dirty="0">
                <a:latin typeface="標楷體" panose="03000509000000000000" pitchFamily="65" charset="-120"/>
                <a:ea typeface="標楷體" panose="03000509000000000000" pitchFamily="65" charset="-120"/>
              </a:rPr>
              <a:t>在</a:t>
            </a:r>
            <a:r>
              <a:rPr lang="zh-TW" altLang="zh-TW" b="1" dirty="0" smtClean="0">
                <a:latin typeface="標楷體" panose="03000509000000000000" pitchFamily="65" charset="-120"/>
                <a:ea typeface="標楷體" panose="03000509000000000000" pitchFamily="65" charset="-120"/>
              </a:rPr>
              <a:t>做</a:t>
            </a:r>
            <a:r>
              <a:rPr lang="zh-TW" altLang="zh-TW" b="1" dirty="0">
                <a:latin typeface="標楷體" panose="03000509000000000000" pitchFamily="65" charset="-120"/>
                <a:ea typeface="標楷體" panose="03000509000000000000" pitchFamily="65" charset="-120"/>
              </a:rPr>
              <a:t>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展現</a:t>
            </a:r>
            <a:r>
              <a:rPr lang="zh-TW" altLang="zh-TW" sz="3600" dirty="0">
                <a:latin typeface="標楷體" panose="03000509000000000000" pitchFamily="65" charset="-120"/>
                <a:ea typeface="標楷體" panose="03000509000000000000" pitchFamily="65" charset="-120"/>
              </a:rPr>
              <a:t>能讓兒童主導內容並願意去跟隨的態度。因為重要的</a:t>
            </a:r>
            <a:r>
              <a:rPr lang="zh-TW" altLang="zh-TW" sz="3600" dirty="0" smtClean="0">
                <a:latin typeface="標楷體" panose="03000509000000000000" pitchFamily="65" charset="-120"/>
                <a:ea typeface="標楷體" panose="03000509000000000000" pitchFamily="65" charset="-120"/>
              </a:rPr>
              <a:t>不是</a:t>
            </a:r>
            <a:r>
              <a:rPr lang="zh-TW" altLang="en-US" sz="3600" dirty="0" smtClean="0">
                <a:latin typeface="標楷體" panose="03000509000000000000" pitchFamily="65" charset="-120"/>
                <a:ea typeface="標楷體" panose="03000509000000000000" pitchFamily="65" charset="-120"/>
              </a:rPr>
              <a:t>我們</a:t>
            </a:r>
            <a:r>
              <a:rPr lang="zh-TW" altLang="zh-TW" sz="3600" dirty="0" smtClean="0">
                <a:latin typeface="標楷體" panose="03000509000000000000" pitchFamily="65" charset="-120"/>
                <a:ea typeface="標楷體" panose="03000509000000000000" pitchFamily="65" charset="-120"/>
              </a:rPr>
              <a:t>的</a:t>
            </a:r>
            <a:r>
              <a:rPr lang="zh-TW" altLang="zh-TW" sz="3600" dirty="0">
                <a:latin typeface="標楷體" panose="03000509000000000000" pitchFamily="65" charset="-120"/>
                <a:ea typeface="標楷體" panose="03000509000000000000" pitchFamily="65" charset="-120"/>
              </a:rPr>
              <a:t>智慧，而是兒童的想法及方向；要激發的</a:t>
            </a:r>
            <a:r>
              <a:rPr lang="zh-TW" altLang="zh-TW" sz="3600" dirty="0" smtClean="0">
                <a:latin typeface="標楷體" panose="03000509000000000000" pitchFamily="65" charset="-120"/>
                <a:ea typeface="標楷體" panose="03000509000000000000" pitchFamily="65" charset="-120"/>
              </a:rPr>
              <a:t>不是</a:t>
            </a:r>
            <a:r>
              <a:rPr lang="zh-TW" altLang="en-US" sz="3600" dirty="0" smtClean="0">
                <a:latin typeface="標楷體" panose="03000509000000000000" pitchFamily="65" charset="-120"/>
                <a:ea typeface="標楷體" panose="03000509000000000000" pitchFamily="65" charset="-120"/>
              </a:rPr>
              <a:t>我們</a:t>
            </a:r>
            <a:r>
              <a:rPr lang="zh-TW" altLang="zh-TW" sz="3600" dirty="0" smtClean="0">
                <a:latin typeface="標楷體" panose="03000509000000000000" pitchFamily="65" charset="-120"/>
                <a:ea typeface="標楷體" panose="03000509000000000000" pitchFamily="65" charset="-120"/>
              </a:rPr>
              <a:t>的</a:t>
            </a:r>
            <a:r>
              <a:rPr lang="zh-TW" altLang="zh-TW" sz="3600" dirty="0">
                <a:latin typeface="標楷體" panose="03000509000000000000" pitchFamily="65" charset="-120"/>
                <a:ea typeface="標楷體" panose="03000509000000000000" pitchFamily="65" charset="-120"/>
              </a:rPr>
              <a:t>解決辦法，而是兒童的創造力</a:t>
            </a:r>
            <a:r>
              <a:rPr lang="zh-TW" altLang="zh-TW"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02103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時我們在</a:t>
            </a:r>
            <a:r>
              <a:rPr lang="zh-TW" altLang="zh-TW" b="1" dirty="0" smtClean="0">
                <a:latin typeface="標楷體" panose="03000509000000000000" pitchFamily="65" charset="-120"/>
                <a:ea typeface="標楷體" panose="03000509000000000000" pitchFamily="65" charset="-120"/>
              </a:rPr>
              <a:t>做什麼？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所以，在遊戲治療中</a:t>
            </a:r>
            <a:r>
              <a:rPr lang="zh-TW" altLang="en-US" sz="3600" dirty="0" smtClean="0">
                <a:latin typeface="標楷體" panose="03000509000000000000" pitchFamily="65" charset="-120"/>
                <a:ea typeface="標楷體" panose="03000509000000000000" pitchFamily="65" charset="-120"/>
              </a:rPr>
              <a:t>我們</a:t>
            </a:r>
            <a:r>
              <a:rPr lang="zh-TW" altLang="zh-TW" sz="3600" dirty="0" smtClean="0">
                <a:latin typeface="標楷體" panose="03000509000000000000" pitchFamily="65" charset="-120"/>
                <a:ea typeface="標楷體" panose="03000509000000000000" pitchFamily="65" charset="-120"/>
              </a:rPr>
              <a:t>經常保持「我在這裏、我聽見、我了解、我關心」的態度，而不是用「我永遠同意、我要讓你高興、我會解決你的問題」對待孩子，必要時適時的設限，使兒童在有限制的時空界限中體會安全、信任與被接納，進一步藉此自由發展成獨特的自己。</a:t>
            </a: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2805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遊戲治療是什麼</a:t>
            </a:r>
            <a:r>
              <a:rPr lang="en-US" altLang="zh-TW" b="1" dirty="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412776"/>
            <a:ext cx="8229600" cy="5328592"/>
          </a:xfrm>
        </p:spPr>
        <p:txBody>
          <a:bodyPr>
            <a:normAutofit/>
          </a:bodyPr>
          <a:lstStyle/>
          <a:p>
            <a:r>
              <a:rPr lang="zh-TW" altLang="zh-TW" sz="3600" dirty="0">
                <a:latin typeface="標楷體" panose="03000509000000000000" pitchFamily="65" charset="-120"/>
                <a:ea typeface="標楷體" panose="03000509000000000000" pitchFamily="65" charset="-120"/>
              </a:rPr>
              <a:t>「遊戲」是兒童最自然的溝通媒介，也是自我表達情緒、想法和行動的</a:t>
            </a:r>
            <a:r>
              <a:rPr lang="zh-TW" altLang="zh-TW" sz="3600" dirty="0" smtClean="0">
                <a:latin typeface="標楷體" panose="03000509000000000000" pitchFamily="65" charset="-120"/>
                <a:ea typeface="標楷體" panose="03000509000000000000" pitchFamily="65" charset="-120"/>
              </a:rPr>
              <a:t>工具</a:t>
            </a:r>
            <a:r>
              <a:rPr lang="zh-TW" altLang="en-US"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a:t>
            </a:r>
            <a:r>
              <a:rPr lang="zh-TW" altLang="zh-TW" sz="3600" dirty="0">
                <a:latin typeface="標楷體" panose="03000509000000000000" pitchFamily="65" charset="-120"/>
                <a:ea typeface="標楷體" panose="03000509000000000000" pitchFamily="65" charset="-120"/>
              </a:rPr>
              <a:t>遊戲」的本質使兒童能獲得滿足，提供兒童成就感和成功經驗，使兒童獲得主導權和控制感，協助兒童發展生理、心理和情緒及社會和</a:t>
            </a:r>
            <a:r>
              <a:rPr lang="zh-TW" altLang="zh-TW" sz="3600" dirty="0" smtClean="0">
                <a:latin typeface="標楷體" panose="03000509000000000000" pitchFamily="65" charset="-120"/>
                <a:ea typeface="標楷體" panose="03000509000000000000" pitchFamily="65" charset="-120"/>
              </a:rPr>
              <a:t>精神</a:t>
            </a:r>
            <a:r>
              <a:rPr lang="zh-TW" altLang="en-US"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3939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哪些孩子需要接受遊戲治療？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67544" y="1412776"/>
            <a:ext cx="8229600" cy="4525963"/>
          </a:xfrm>
        </p:spPr>
        <p:txBody>
          <a:bodyPr>
            <a:noAutofit/>
          </a:bodyPr>
          <a:lstStyle/>
          <a:p>
            <a:r>
              <a:rPr lang="zh-TW" altLang="zh-TW" dirty="0" smtClean="0">
                <a:latin typeface="標楷體" panose="03000509000000000000" pitchFamily="65" charset="-120"/>
                <a:ea typeface="標楷體" panose="03000509000000000000" pitchFamily="65" charset="-120"/>
              </a:rPr>
              <a:t>遊戲</a:t>
            </a:r>
            <a:r>
              <a:rPr lang="zh-TW" altLang="zh-TW" dirty="0">
                <a:latin typeface="標楷體" panose="03000509000000000000" pitchFamily="65" charset="-120"/>
                <a:ea typeface="標楷體" panose="03000509000000000000" pitchFamily="65" charset="-120"/>
              </a:rPr>
              <a:t>治療下列兒童的問題處理具有良好的效果，包括：</a:t>
            </a:r>
          </a:p>
          <a:p>
            <a:r>
              <a:rPr lang="en-US" altLang="zh-TW" dirty="0">
                <a:latin typeface="標楷體" panose="03000509000000000000" pitchFamily="65" charset="-120"/>
                <a:ea typeface="標楷體" panose="03000509000000000000" pitchFamily="65" charset="-120"/>
              </a:rPr>
              <a:t>1.</a:t>
            </a:r>
            <a:r>
              <a:rPr lang="zh-TW" altLang="zh-TW" dirty="0">
                <a:latin typeface="標楷體" panose="03000509000000000000" pitchFamily="65" charset="-120"/>
                <a:ea typeface="標楷體" panose="03000509000000000000" pitchFamily="65" charset="-120"/>
              </a:rPr>
              <a:t>有困難與權威者相處的兒童</a:t>
            </a:r>
          </a:p>
          <a:p>
            <a:r>
              <a:rPr lang="en-US" altLang="zh-TW" dirty="0">
                <a:latin typeface="標楷體" panose="03000509000000000000" pitchFamily="65" charset="-120"/>
                <a:ea typeface="標楷體" panose="03000509000000000000" pitchFamily="65" charset="-120"/>
              </a:rPr>
              <a:t>2.</a:t>
            </a:r>
            <a:r>
              <a:rPr lang="zh-TW" altLang="zh-TW" dirty="0">
                <a:latin typeface="標楷體" panose="03000509000000000000" pitchFamily="65" charset="-120"/>
                <a:ea typeface="標楷體" panose="03000509000000000000" pitchFamily="65" charset="-120"/>
              </a:rPr>
              <a:t>精神疾病的處置</a:t>
            </a:r>
          </a:p>
          <a:p>
            <a:r>
              <a:rPr lang="en-US" altLang="zh-TW" dirty="0">
                <a:latin typeface="標楷體" panose="03000509000000000000" pitchFamily="65" charset="-120"/>
                <a:ea typeface="標楷體" panose="03000509000000000000" pitchFamily="65" charset="-120"/>
              </a:rPr>
              <a:t>3.</a:t>
            </a:r>
            <a:r>
              <a:rPr lang="zh-TW" altLang="zh-TW" dirty="0">
                <a:latin typeface="標楷體" panose="03000509000000000000" pitchFamily="65" charset="-120"/>
                <a:ea typeface="標楷體" panose="03000509000000000000" pitchFamily="65" charset="-120"/>
              </a:rPr>
              <a:t>減輕拔毛症狀</a:t>
            </a:r>
          </a:p>
          <a:p>
            <a:r>
              <a:rPr lang="en-US" altLang="zh-TW" dirty="0">
                <a:latin typeface="標楷體" panose="03000509000000000000" pitchFamily="65" charset="-120"/>
                <a:ea typeface="標楷體" panose="03000509000000000000" pitchFamily="65" charset="-120"/>
              </a:rPr>
              <a:t>4.</a:t>
            </a:r>
            <a:r>
              <a:rPr lang="zh-TW" altLang="zh-TW" dirty="0">
                <a:latin typeface="標楷體" panose="03000509000000000000" pitchFamily="65" charset="-120"/>
                <a:ea typeface="標楷體" panose="03000509000000000000" pitchFamily="65" charset="-120"/>
              </a:rPr>
              <a:t>改善選擇性失語症</a:t>
            </a:r>
          </a:p>
          <a:p>
            <a:r>
              <a:rPr lang="en-US" altLang="zh-TW" dirty="0">
                <a:latin typeface="標楷體" panose="03000509000000000000" pitchFamily="65" charset="-120"/>
                <a:ea typeface="標楷體" panose="03000509000000000000" pitchFamily="65" charset="-120"/>
              </a:rPr>
              <a:t>5.</a:t>
            </a:r>
            <a:r>
              <a:rPr lang="zh-TW" altLang="zh-TW" dirty="0">
                <a:latin typeface="標楷體" panose="03000509000000000000" pitchFamily="65" charset="-120"/>
                <a:ea typeface="標楷體" panose="03000509000000000000" pitchFamily="65" charset="-120"/>
              </a:rPr>
              <a:t>減低攻擊性、爆發性的行為</a:t>
            </a:r>
          </a:p>
          <a:p>
            <a:r>
              <a:rPr lang="en-US" altLang="zh-TW" dirty="0">
                <a:latin typeface="標楷體" panose="03000509000000000000" pitchFamily="65" charset="-120"/>
                <a:ea typeface="標楷體" panose="03000509000000000000" pitchFamily="65" charset="-120"/>
              </a:rPr>
              <a:t>6.</a:t>
            </a:r>
            <a:r>
              <a:rPr lang="zh-TW" altLang="zh-TW" dirty="0">
                <a:latin typeface="標楷體" panose="03000509000000000000" pitchFamily="65" charset="-120"/>
                <a:ea typeface="標楷體" panose="03000509000000000000" pitchFamily="65" charset="-120"/>
              </a:rPr>
              <a:t>增進離婚家庭子女的情緒調適</a:t>
            </a:r>
          </a:p>
          <a:p>
            <a:r>
              <a:rPr lang="en-US" altLang="zh-TW" dirty="0">
                <a:latin typeface="標楷體" panose="03000509000000000000" pitchFamily="65" charset="-120"/>
                <a:ea typeface="標楷體" panose="03000509000000000000" pitchFamily="65" charset="-120"/>
              </a:rPr>
              <a:t>7.</a:t>
            </a:r>
            <a:r>
              <a:rPr lang="zh-TW" altLang="zh-TW" dirty="0">
                <a:latin typeface="標楷體" panose="03000509000000000000" pitchFamily="65" charset="-120"/>
                <a:ea typeface="標楷體" panose="03000509000000000000" pitchFamily="65" charset="-120"/>
              </a:rPr>
              <a:t>增進被虐待及被忽略兒童的情緒調適</a:t>
            </a: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47969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哪些孩子需要接受遊戲治療？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340768"/>
            <a:ext cx="8229600" cy="5517232"/>
          </a:xfrm>
        </p:spPr>
        <p:txBody>
          <a:bodyPr>
            <a:normAutofit lnSpcReduction="10000"/>
          </a:bodyPr>
          <a:lstStyle/>
          <a:p>
            <a:r>
              <a:rPr lang="en-US" altLang="zh-TW" dirty="0" smtClean="0">
                <a:latin typeface="標楷體" panose="03000509000000000000" pitchFamily="65" charset="-120"/>
                <a:ea typeface="標楷體" panose="03000509000000000000" pitchFamily="65" charset="-120"/>
              </a:rPr>
              <a:t>8.</a:t>
            </a:r>
            <a:r>
              <a:rPr lang="zh-TW" altLang="zh-TW" dirty="0" smtClean="0">
                <a:latin typeface="標楷體" panose="03000509000000000000" pitchFamily="65" charset="-120"/>
                <a:ea typeface="標楷體" panose="03000509000000000000" pitchFamily="65" charset="-120"/>
              </a:rPr>
              <a:t>減低住院病童的壓力與焦慮</a:t>
            </a:r>
          </a:p>
          <a:p>
            <a:r>
              <a:rPr lang="en-US" altLang="zh-TW" dirty="0" smtClean="0">
                <a:latin typeface="標楷體" panose="03000509000000000000" pitchFamily="65" charset="-120"/>
                <a:ea typeface="標楷體" panose="03000509000000000000" pitchFamily="65" charset="-120"/>
              </a:rPr>
              <a:t>9.</a:t>
            </a:r>
            <a:r>
              <a:rPr lang="zh-TW" altLang="zh-TW" dirty="0" smtClean="0">
                <a:latin typeface="標楷體" panose="03000509000000000000" pitchFamily="65" charset="-120"/>
                <a:ea typeface="標楷體" panose="03000509000000000000" pitchFamily="65" charset="-120"/>
              </a:rPr>
              <a:t>矯正不良閱讀習慣</a:t>
            </a:r>
          </a:p>
          <a:p>
            <a:r>
              <a:rPr lang="en-US" altLang="zh-TW" dirty="0" smtClean="0">
                <a:latin typeface="標楷體" panose="03000509000000000000" pitchFamily="65" charset="-120"/>
                <a:ea typeface="標楷體" panose="03000509000000000000" pitchFamily="65" charset="-120"/>
              </a:rPr>
              <a:t>10.</a:t>
            </a:r>
            <a:r>
              <a:rPr lang="zh-TW" altLang="zh-TW" dirty="0" smtClean="0">
                <a:latin typeface="標楷體" panose="03000509000000000000" pitchFamily="65" charset="-120"/>
                <a:ea typeface="標楷體" panose="03000509000000000000" pitchFamily="65" charset="-120"/>
              </a:rPr>
              <a:t>增進有學習障礙兒童的課業表現</a:t>
            </a:r>
          </a:p>
          <a:p>
            <a:r>
              <a:rPr lang="en-US" altLang="zh-TW" dirty="0" smtClean="0">
                <a:latin typeface="標楷體" panose="03000509000000000000" pitchFamily="65" charset="-120"/>
                <a:ea typeface="標楷體" panose="03000509000000000000" pitchFamily="65" charset="-120"/>
              </a:rPr>
              <a:t>11.</a:t>
            </a:r>
            <a:r>
              <a:rPr lang="zh-TW" altLang="zh-TW" dirty="0" smtClean="0">
                <a:latin typeface="標楷體" panose="03000509000000000000" pitchFamily="65" charset="-120"/>
                <a:ea typeface="標楷體" panose="03000509000000000000" pitchFamily="65" charset="-120"/>
              </a:rPr>
              <a:t>矯正語言問題</a:t>
            </a:r>
          </a:p>
          <a:p>
            <a:r>
              <a:rPr lang="en-US" altLang="zh-TW" dirty="0" smtClean="0">
                <a:latin typeface="標楷體" panose="03000509000000000000" pitchFamily="65" charset="-120"/>
                <a:ea typeface="標楷體" panose="03000509000000000000" pitchFamily="65" charset="-120"/>
              </a:rPr>
              <a:t>12.</a:t>
            </a:r>
            <a:r>
              <a:rPr lang="zh-TW" altLang="zh-TW" dirty="0" smtClean="0">
                <a:latin typeface="標楷體" panose="03000509000000000000" pitchFamily="65" charset="-120"/>
                <a:ea typeface="標楷體" panose="03000509000000000000" pitchFamily="65" charset="-120"/>
              </a:rPr>
              <a:t>降低智能不足兒童的情緒及智力問題</a:t>
            </a:r>
          </a:p>
          <a:p>
            <a:r>
              <a:rPr lang="en-US" altLang="zh-TW" dirty="0" smtClean="0">
                <a:latin typeface="標楷體" panose="03000509000000000000" pitchFamily="65" charset="-120"/>
                <a:ea typeface="標楷體" panose="03000509000000000000" pitchFamily="65" charset="-120"/>
              </a:rPr>
              <a:t>13.</a:t>
            </a:r>
            <a:r>
              <a:rPr lang="zh-TW" altLang="zh-TW" dirty="0" smtClean="0">
                <a:latin typeface="標楷體" panose="03000509000000000000" pitchFamily="65" charset="-120"/>
                <a:ea typeface="標楷體" panose="03000509000000000000" pitchFamily="65" charset="-120"/>
              </a:rPr>
              <a:t>較好的社會及情緒適應</a:t>
            </a:r>
          </a:p>
          <a:p>
            <a:r>
              <a:rPr lang="en-US" altLang="zh-TW" dirty="0" smtClean="0">
                <a:latin typeface="標楷體" panose="03000509000000000000" pitchFamily="65" charset="-120"/>
                <a:ea typeface="標楷體" panose="03000509000000000000" pitchFamily="65" charset="-120"/>
              </a:rPr>
              <a:t>14.</a:t>
            </a:r>
            <a:r>
              <a:rPr lang="zh-TW" altLang="zh-TW" dirty="0" smtClean="0">
                <a:latin typeface="標楷體" panose="03000509000000000000" pitchFamily="65" charset="-120"/>
                <a:ea typeface="標楷體" panose="03000509000000000000" pitchFamily="65" charset="-120"/>
              </a:rPr>
              <a:t>減輕心理引起之身體問題如氣喘、胃潰瘍、過敏症</a:t>
            </a:r>
          </a:p>
          <a:p>
            <a:r>
              <a:rPr lang="en-US" altLang="zh-TW" dirty="0" smtClean="0">
                <a:latin typeface="標楷體" panose="03000509000000000000" pitchFamily="65" charset="-120"/>
                <a:ea typeface="標楷體" panose="03000509000000000000" pitchFamily="65" charset="-120"/>
              </a:rPr>
              <a:t>15.</a:t>
            </a:r>
            <a:r>
              <a:rPr lang="zh-TW" altLang="zh-TW" dirty="0" smtClean="0">
                <a:latin typeface="標楷體" panose="03000509000000000000" pitchFamily="65" charset="-120"/>
                <a:ea typeface="標楷體" panose="03000509000000000000" pitchFamily="65" charset="-120"/>
              </a:rPr>
              <a:t>改善口吃、胃潰瘍、過敏症</a:t>
            </a:r>
          </a:p>
          <a:p>
            <a:r>
              <a:rPr lang="en-US" altLang="zh-TW" dirty="0" smtClean="0">
                <a:latin typeface="標楷體" panose="03000509000000000000" pitchFamily="65" charset="-120"/>
                <a:ea typeface="標楷體" panose="03000509000000000000" pitchFamily="65" charset="-120"/>
              </a:rPr>
              <a:t>16.</a:t>
            </a:r>
            <a:r>
              <a:rPr lang="zh-TW" altLang="zh-TW" dirty="0" smtClean="0">
                <a:latin typeface="標楷體" panose="03000509000000000000" pitchFamily="65" charset="-120"/>
                <a:ea typeface="標楷體" panose="03000509000000000000" pitchFamily="65" charset="-120"/>
              </a:rPr>
              <a:t>增進自我概念</a:t>
            </a:r>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75260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遊戲治療如何進行？</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069160"/>
          </a:xfrm>
        </p:spPr>
        <p:txBody>
          <a:bodyPr>
            <a:normAutofit lnSpcReduction="10000"/>
          </a:bodyPr>
          <a:lstStyle/>
          <a:p>
            <a:r>
              <a:rPr lang="zh-TW" altLang="zh-TW" dirty="0">
                <a:latin typeface="標楷體" panose="03000509000000000000" pitchFamily="65" charset="-120"/>
                <a:ea typeface="標楷體" panose="03000509000000000000" pitchFamily="65" charset="-120"/>
              </a:rPr>
              <a:t>進行遊戲治療最重要的</a:t>
            </a:r>
            <a:r>
              <a:rPr lang="zh-TW" altLang="zh-TW" dirty="0" smtClean="0">
                <a:latin typeface="標楷體" panose="03000509000000000000" pitchFamily="65" charset="-120"/>
                <a:ea typeface="標楷體" panose="03000509000000000000" pitchFamily="65" charset="-120"/>
              </a:rPr>
              <a:t>是</a:t>
            </a:r>
            <a:r>
              <a:rPr lang="zh-TW" altLang="zh-TW" dirty="0" smtClean="0">
                <a:latin typeface="標楷體" panose="03000509000000000000" pitchFamily="65" charset="-120"/>
                <a:ea typeface="標楷體" panose="03000509000000000000" pitchFamily="65" charset="-120"/>
              </a:rPr>
              <a:t>與</a:t>
            </a:r>
            <a:r>
              <a:rPr lang="zh-TW" altLang="zh-TW" dirty="0" smtClean="0">
                <a:latin typeface="標楷體" panose="03000509000000000000" pitchFamily="65" charset="-120"/>
                <a:ea typeface="標楷體" panose="03000509000000000000" pitchFamily="65" charset="-120"/>
              </a:rPr>
              <a:t>兒童關係</a:t>
            </a:r>
            <a:r>
              <a:rPr lang="zh-TW" altLang="zh-TW" dirty="0">
                <a:latin typeface="標楷體" panose="03000509000000000000" pitchFamily="65" charset="-120"/>
                <a:ea typeface="標楷體" panose="03000509000000000000" pitchFamily="65" charset="-120"/>
              </a:rPr>
              <a:t>的建立</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zh-TW" dirty="0" smtClean="0">
                <a:latin typeface="標楷體" panose="03000509000000000000" pitchFamily="65" charset="-120"/>
                <a:ea typeface="標楷體" panose="03000509000000000000" pitchFamily="65" charset="-120"/>
              </a:rPr>
              <a:t>關係</a:t>
            </a:r>
            <a:r>
              <a:rPr lang="zh-TW" altLang="zh-TW" dirty="0">
                <a:latin typeface="標楷體" panose="03000509000000000000" pitchFamily="65" charset="-120"/>
                <a:ea typeface="標楷體" panose="03000509000000000000" pitchFamily="65" charset="-120"/>
              </a:rPr>
              <a:t>的建立開始於</a:t>
            </a:r>
            <a:r>
              <a:rPr lang="zh-TW" altLang="zh-TW" dirty="0" smtClean="0">
                <a:latin typeface="標楷體" panose="03000509000000000000" pitchFamily="65" charset="-120"/>
                <a:ea typeface="標楷體" panose="03000509000000000000" pitchFamily="65" charset="-120"/>
              </a:rPr>
              <a:t>兒童的</a:t>
            </a:r>
            <a:r>
              <a:rPr lang="zh-TW" altLang="zh-TW" dirty="0">
                <a:latin typeface="標楷體" panose="03000509000000000000" pitchFamily="65" charset="-120"/>
                <a:ea typeface="標楷體" panose="03000509000000000000" pitchFamily="65" charset="-120"/>
              </a:rPr>
              <a:t>第一眼及感受，需要</a:t>
            </a:r>
            <a:r>
              <a:rPr lang="zh-TW" altLang="zh-TW" dirty="0" smtClean="0">
                <a:latin typeface="標楷體" panose="03000509000000000000" pitchFamily="65" charset="-120"/>
                <a:ea typeface="標楷體" panose="03000509000000000000" pitchFamily="65" charset="-120"/>
              </a:rPr>
              <a:t>靠當時</a:t>
            </a:r>
            <a:r>
              <a:rPr lang="zh-TW" altLang="zh-TW" dirty="0">
                <a:latin typeface="標楷體" panose="03000509000000000000" pitchFamily="65" charset="-120"/>
                <a:ea typeface="標楷體" panose="03000509000000000000" pitchFamily="65" charset="-120"/>
              </a:rPr>
              <a:t>對兒童感受的敏感力</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zh-TW" dirty="0" smtClean="0">
                <a:latin typeface="標楷體" panose="03000509000000000000" pitchFamily="65" charset="-120"/>
                <a:ea typeface="標楷體" panose="03000509000000000000" pitchFamily="65" charset="-120"/>
              </a:rPr>
              <a:t>在</a:t>
            </a:r>
            <a:r>
              <a:rPr lang="zh-TW" altLang="zh-TW" dirty="0">
                <a:latin typeface="標楷體" panose="03000509000000000000" pitchFamily="65" charset="-120"/>
                <a:ea typeface="標楷體" panose="03000509000000000000" pitchFamily="65" charset="-120"/>
              </a:rPr>
              <a:t>對兒童溝通時，使用溫柔、友善、和緩的方式回應，經由接納兒童的態度、情感以及想法</a:t>
            </a:r>
            <a:r>
              <a:rPr lang="zh-TW" altLang="zh-TW" dirty="0" smtClean="0">
                <a:latin typeface="標楷體" panose="03000509000000000000" pitchFamily="65" charset="-120"/>
                <a:ea typeface="標楷體" panose="03000509000000000000" pitchFamily="65" charset="-120"/>
              </a:rPr>
              <a:t>，便</a:t>
            </a:r>
            <a:r>
              <a:rPr lang="zh-TW" altLang="zh-TW" dirty="0">
                <a:latin typeface="標楷體" panose="03000509000000000000" pitchFamily="65" charset="-120"/>
                <a:ea typeface="標楷體" panose="03000509000000000000" pitchFamily="65" charset="-120"/>
              </a:rPr>
              <a:t>能進入兒童的世界</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zh-TW" dirty="0" smtClean="0">
                <a:latin typeface="標楷體" panose="03000509000000000000" pitchFamily="65" charset="-120"/>
                <a:ea typeface="標楷體" panose="03000509000000000000" pitchFamily="65" charset="-120"/>
              </a:rPr>
              <a:t>之後，跟隨</a:t>
            </a:r>
            <a:r>
              <a:rPr lang="zh-TW" altLang="zh-TW" dirty="0">
                <a:latin typeface="標楷體" panose="03000509000000000000" pitchFamily="65" charset="-120"/>
                <a:ea typeface="標楷體" panose="03000509000000000000" pitchFamily="65" charset="-120"/>
              </a:rPr>
              <a:t>兒童的行為，不斷地反應兒童的行為，讓兒童感受到治療者的存在與接納</a:t>
            </a:r>
            <a:r>
              <a:rPr lang="zh-TW" altLang="zh-TW" dirty="0" smtClean="0">
                <a:latin typeface="標楷體" panose="03000509000000000000" pitchFamily="65" charset="-120"/>
                <a:ea typeface="標楷體" panose="03000509000000000000" pitchFamily="65" charset="-120"/>
              </a:rPr>
              <a:t>。</a:t>
            </a:r>
            <a:endParaRPr lang="zh-TW" altLang="zh-TW"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82210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遊戲治療如何進行？</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069160"/>
          </a:xfrm>
        </p:spPr>
        <p:txBody>
          <a:bodyPr>
            <a:normAutofit lnSpcReduction="10000"/>
          </a:bodyPr>
          <a:lstStyle/>
          <a:p>
            <a:r>
              <a:rPr lang="zh-TW" altLang="zh-TW" dirty="0" smtClean="0">
                <a:latin typeface="標楷體" panose="03000509000000000000" pitchFamily="65" charset="-120"/>
                <a:ea typeface="標楷體" panose="03000509000000000000" pitchFamily="65" charset="-120"/>
              </a:rPr>
              <a:t>有效的反應特質包括下列幾點：</a:t>
            </a:r>
          </a:p>
          <a:p>
            <a:r>
              <a:rPr lang="en-US" altLang="zh-TW" dirty="0" smtClean="0">
                <a:latin typeface="標楷體" panose="03000509000000000000" pitchFamily="65" charset="-120"/>
                <a:ea typeface="標楷體" panose="03000509000000000000" pitchFamily="65" charset="-120"/>
              </a:rPr>
              <a:t>1.</a:t>
            </a:r>
            <a:r>
              <a:rPr lang="zh-TW" altLang="zh-TW" dirty="0" smtClean="0">
                <a:latin typeface="標楷體" panose="03000509000000000000" pitchFamily="65" charset="-120"/>
                <a:ea typeface="標楷體" panose="03000509000000000000" pitchFamily="65" charset="-120"/>
              </a:rPr>
              <a:t>敏銳的了解：與其同在</a:t>
            </a:r>
          </a:p>
          <a:p>
            <a:r>
              <a:rPr lang="en-US" altLang="zh-TW" dirty="0" smtClean="0">
                <a:latin typeface="標楷體" panose="03000509000000000000" pitchFamily="65" charset="-120"/>
                <a:ea typeface="標楷體" panose="03000509000000000000" pitchFamily="65" charset="-120"/>
              </a:rPr>
              <a:t>2.</a:t>
            </a:r>
            <a:r>
              <a:rPr lang="zh-TW" altLang="zh-TW" dirty="0" smtClean="0">
                <a:latin typeface="標楷體" panose="03000509000000000000" pitchFamily="65" charset="-120"/>
                <a:ea typeface="標楷體" panose="03000509000000000000" pitchFamily="65" charset="-120"/>
              </a:rPr>
              <a:t>關懷的接納：表現耐心及願意信任此過程。</a:t>
            </a:r>
          </a:p>
          <a:p>
            <a:r>
              <a:rPr lang="en-US" altLang="zh-TW" dirty="0" smtClean="0">
                <a:latin typeface="標楷體" panose="03000509000000000000" pitchFamily="65" charset="-120"/>
                <a:ea typeface="標楷體" panose="03000509000000000000" pitchFamily="65" charset="-120"/>
              </a:rPr>
              <a:t>3.</a:t>
            </a:r>
            <a:r>
              <a:rPr lang="zh-TW" altLang="zh-TW" dirty="0" smtClean="0">
                <a:latin typeface="標楷體" panose="03000509000000000000" pitchFamily="65" charset="-120"/>
                <a:ea typeface="標楷體" panose="03000509000000000000" pitchFamily="65" charset="-120"/>
              </a:rPr>
              <a:t>反應的細節：貼切地吻合兒童的意思，又不干擾反應的流暢性、反應要短，且與兒童的情感產生互動、避免使用問句、針對個人並強調兒童的存在。</a:t>
            </a:r>
          </a:p>
          <a:p>
            <a:r>
              <a:rPr lang="en-US" altLang="zh-TW" dirty="0" smtClean="0">
                <a:latin typeface="標楷體" panose="03000509000000000000" pitchFamily="65" charset="-120"/>
                <a:ea typeface="標楷體" panose="03000509000000000000" pitchFamily="65" charset="-120"/>
              </a:rPr>
              <a:t>4.</a:t>
            </a:r>
            <a:r>
              <a:rPr lang="zh-TW" altLang="zh-TW" dirty="0" smtClean="0">
                <a:latin typeface="標楷體" panose="03000509000000000000" pitchFamily="65" charset="-120"/>
                <a:ea typeface="標楷體" panose="03000509000000000000" pitchFamily="65" charset="-120"/>
              </a:rPr>
              <a:t>把責任交回給兒童：不為兒童處理問題或作決定。</a:t>
            </a:r>
            <a:endParaRPr lang="zh-TW" altLang="en-US" dirty="0" smtClean="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124999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b="1" dirty="0">
                <a:latin typeface="標楷體" panose="03000509000000000000" pitchFamily="65" charset="-120"/>
                <a:ea typeface="標楷體" panose="03000509000000000000" pitchFamily="65" charset="-120"/>
              </a:rPr>
              <a:t>遊戲</a:t>
            </a:r>
            <a:r>
              <a:rPr lang="zh-TW" altLang="zh-TW" b="1" dirty="0" smtClean="0">
                <a:latin typeface="標楷體" panose="03000509000000000000" pitchFamily="65" charset="-120"/>
                <a:ea typeface="標楷體" panose="03000509000000000000" pitchFamily="65" charset="-120"/>
              </a:rPr>
              <a:t>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257800"/>
          </a:xfrm>
        </p:spPr>
        <p:txBody>
          <a:bodyPr>
            <a:normAutofit/>
          </a:bodyPr>
          <a:lstStyle/>
          <a:p>
            <a:r>
              <a:rPr lang="zh-TW" altLang="zh-TW" dirty="0" smtClean="0">
                <a:latin typeface="標楷體" panose="03000509000000000000" pitchFamily="65" charset="-120"/>
                <a:ea typeface="標楷體" panose="03000509000000000000" pitchFamily="65" charset="-120"/>
              </a:rPr>
              <a:t>選擇</a:t>
            </a:r>
            <a:r>
              <a:rPr lang="zh-TW" altLang="zh-TW" dirty="0">
                <a:latin typeface="標楷體" panose="03000509000000000000" pitchFamily="65" charset="-120"/>
                <a:ea typeface="標楷體" panose="03000509000000000000" pitchFamily="65" charset="-120"/>
              </a:rPr>
              <a:t>玩具時需要考量兒童的興趣</a:t>
            </a:r>
            <a:r>
              <a:rPr lang="zh-TW" altLang="zh-TW" dirty="0" smtClean="0">
                <a:latin typeface="標楷體" panose="03000509000000000000" pitchFamily="65" charset="-120"/>
                <a:ea typeface="標楷體" panose="03000509000000000000" pitchFamily="65" charset="-120"/>
              </a:rPr>
              <a:t>、耐久</a:t>
            </a:r>
            <a:r>
              <a:rPr lang="zh-TW" altLang="zh-TW" dirty="0">
                <a:latin typeface="標楷體" panose="03000509000000000000" pitchFamily="65" charset="-120"/>
                <a:ea typeface="標楷體" panose="03000509000000000000" pitchFamily="65" charset="-120"/>
              </a:rPr>
              <a:t>牢固</a:t>
            </a:r>
            <a:r>
              <a:rPr lang="zh-TW" altLang="zh-TW" dirty="0" smtClean="0">
                <a:latin typeface="標楷體" panose="03000509000000000000" pitchFamily="65" charset="-120"/>
                <a:ea typeface="標楷體" panose="03000509000000000000" pitchFamily="65" charset="-120"/>
              </a:rPr>
              <a:t>、無毒、具有</a:t>
            </a:r>
            <a:r>
              <a:rPr lang="zh-TW" altLang="zh-TW" dirty="0">
                <a:latin typeface="標楷體" panose="03000509000000000000" pitchFamily="65" charset="-120"/>
                <a:ea typeface="標楷體" panose="03000509000000000000" pitchFamily="65" charset="-120"/>
              </a:rPr>
              <a:t>充份的表達性</a:t>
            </a:r>
            <a:r>
              <a:rPr lang="zh-TW" altLang="zh-TW" dirty="0" smtClean="0">
                <a:latin typeface="標楷體" panose="03000509000000000000" pitchFamily="65" charset="-120"/>
                <a:ea typeface="標楷體" panose="03000509000000000000" pitchFamily="65" charset="-120"/>
              </a:rPr>
              <a:t>、適齡</a:t>
            </a:r>
            <a:r>
              <a:rPr lang="zh-TW" altLang="zh-TW" dirty="0">
                <a:latin typeface="標楷體" panose="03000509000000000000" pitchFamily="65" charset="-120"/>
                <a:ea typeface="標楷體" panose="03000509000000000000" pitchFamily="65" charset="-120"/>
              </a:rPr>
              <a:t>、以及不需透過語言就能探索及表達等原則，儘量選擇利於與兒童正向關係的建立、提供廣泛性的情感表達、真實生活經驗的探索、試探治療關係中的限制、促進正向自我概念的發展、增進自我了解的發展、提供發展自我控制機會，且顏色的色調上對不同性別者皆可自在的玩的玩具</a:t>
            </a:r>
            <a:r>
              <a:rPr lang="zh-TW"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53629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069160"/>
          </a:xfrm>
        </p:spPr>
        <p:txBody>
          <a:bodyPr>
            <a:noAutofit/>
          </a:bodyPr>
          <a:lstStyle/>
          <a:p>
            <a:r>
              <a:rPr lang="zh-TW" altLang="zh-TW" sz="3600" dirty="0" smtClean="0">
                <a:latin typeface="標楷體" panose="03000509000000000000" pitchFamily="65" charset="-120"/>
                <a:ea typeface="標楷體" panose="03000509000000000000" pitchFamily="65" charset="-120"/>
              </a:rPr>
              <a:t>玩具類別包含：</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(1) </a:t>
            </a:r>
            <a:r>
              <a:rPr lang="zh-TW" altLang="zh-TW" sz="3600" dirty="0" smtClean="0">
                <a:latin typeface="標楷體" panose="03000509000000000000" pitchFamily="65" charset="-120"/>
                <a:ea typeface="標楷體" panose="03000509000000000000" pitchFamily="65" charset="-120"/>
              </a:rPr>
              <a:t>創造性玩具：</a:t>
            </a:r>
            <a:endParaRPr lang="en-US" altLang="zh-TW" sz="3600" dirty="0">
              <a:latin typeface="標楷體" panose="03000509000000000000" pitchFamily="65" charset="-120"/>
              <a:ea typeface="標楷體" panose="03000509000000000000" pitchFamily="65" charset="-120"/>
            </a:endParaRPr>
          </a:p>
          <a:p>
            <a:r>
              <a:rPr lang="zh-TW" altLang="zh-TW" sz="3600" dirty="0" smtClean="0">
                <a:solidFill>
                  <a:srgbClr val="00B050"/>
                </a:solidFill>
                <a:latin typeface="標楷體" panose="03000509000000000000" pitchFamily="65" charset="-120"/>
                <a:ea typeface="標楷體" panose="03000509000000000000" pitchFamily="65" charset="-120"/>
              </a:rPr>
              <a:t>紙黏土、粉蠟筆、彩色筆、鉛筆、圖畫紙、</a:t>
            </a:r>
            <a:r>
              <a:rPr lang="en-US" altLang="zh-TW" sz="3600" dirty="0" smtClean="0">
                <a:solidFill>
                  <a:srgbClr val="00B050"/>
                </a:solidFill>
                <a:latin typeface="標楷體" panose="03000509000000000000" pitchFamily="65" charset="-120"/>
                <a:ea typeface="標楷體" panose="03000509000000000000" pitchFamily="65" charset="-120"/>
              </a:rPr>
              <a:t>A4</a:t>
            </a:r>
            <a:r>
              <a:rPr lang="zh-TW" altLang="zh-TW" sz="3600" dirty="0" smtClean="0">
                <a:solidFill>
                  <a:srgbClr val="00B050"/>
                </a:solidFill>
                <a:latin typeface="標楷體" panose="03000509000000000000" pitchFamily="65" charset="-120"/>
                <a:ea typeface="標楷體" panose="03000509000000000000" pitchFamily="65" charset="-120"/>
              </a:rPr>
              <a:t>影印紙、</a:t>
            </a:r>
            <a:r>
              <a:rPr lang="zh-TW" altLang="zh-TW" sz="3600" dirty="0" smtClean="0">
                <a:latin typeface="標楷體" panose="03000509000000000000" pitchFamily="65" charset="-120"/>
                <a:ea typeface="標楷體" panose="03000509000000000000" pitchFamily="65" charset="-120"/>
              </a:rPr>
              <a:t>鈍頭剪刀、</a:t>
            </a:r>
            <a:r>
              <a:rPr lang="zh-TW" altLang="zh-TW" sz="3600" dirty="0" smtClean="0">
                <a:solidFill>
                  <a:srgbClr val="00B050"/>
                </a:solidFill>
                <a:latin typeface="標楷體" panose="03000509000000000000" pitchFamily="65" charset="-120"/>
                <a:ea typeface="標楷體" panose="03000509000000000000" pitchFamily="65" charset="-120"/>
              </a:rPr>
              <a:t>色紙、積木</a:t>
            </a:r>
            <a:r>
              <a:rPr lang="zh-TW" altLang="zh-TW" sz="3600" dirty="0" smtClean="0">
                <a:latin typeface="標楷體" panose="03000509000000000000" pitchFamily="65" charset="-120"/>
                <a:ea typeface="標楷體" panose="03000509000000000000" pitchFamily="65" charset="-120"/>
              </a:rPr>
              <a:t>，這些媒材要隨時確認和補充足夠的數量，如果能為兒童準備一個</a:t>
            </a:r>
            <a:r>
              <a:rPr lang="zh-TW" altLang="zh-TW" sz="3600" dirty="0" smtClean="0">
                <a:solidFill>
                  <a:srgbClr val="00B050"/>
                </a:solidFill>
                <a:latin typeface="標楷體" panose="03000509000000000000" pitchFamily="65" charset="-120"/>
                <a:ea typeface="標楷體" panose="03000509000000000000" pitchFamily="65" charset="-120"/>
              </a:rPr>
              <a:t>畫架</a:t>
            </a:r>
            <a:r>
              <a:rPr lang="zh-TW" altLang="zh-TW" sz="3600" dirty="0" smtClean="0">
                <a:latin typeface="標楷體" panose="03000509000000000000" pitchFamily="65" charset="-120"/>
                <a:ea typeface="標楷體" panose="03000509000000000000" pitchFamily="65" charset="-120"/>
              </a:rPr>
              <a:t>並在畫架上夾好圖畫紙，也能提高兒童的使用頻率。</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3074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en-US" altLang="zh-TW" sz="3600" dirty="0" smtClean="0">
                <a:latin typeface="標楷體" panose="03000509000000000000" pitchFamily="65" charset="-120"/>
                <a:ea typeface="標楷體" panose="03000509000000000000" pitchFamily="65" charset="-120"/>
              </a:rPr>
              <a:t>(2) </a:t>
            </a:r>
            <a:r>
              <a:rPr lang="zh-TW" altLang="zh-TW" sz="3600" dirty="0" smtClean="0">
                <a:latin typeface="標楷體" panose="03000509000000000000" pitchFamily="65" charset="-120"/>
                <a:ea typeface="標楷體" panose="03000509000000000000" pitchFamily="65" charset="-120"/>
              </a:rPr>
              <a:t>撫育性玩具：</a:t>
            </a:r>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solidFill>
                  <a:srgbClr val="00B050"/>
                </a:solidFill>
                <a:latin typeface="標楷體" panose="03000509000000000000" pitchFamily="65" charset="-120"/>
                <a:ea typeface="標楷體" panose="03000509000000000000" pitchFamily="65" charset="-120"/>
              </a:rPr>
              <a:t>嬰兒、塑膠奶瓶、奶嘴、芭比娃娃（衣服、梳子）、茶具組、廚房組、各種玩具食物、</a:t>
            </a:r>
            <a:r>
              <a:rPr lang="zh-TW" altLang="zh-TW" sz="3600" dirty="0" smtClean="0">
                <a:latin typeface="標楷體" panose="03000509000000000000" pitchFamily="65" charset="-120"/>
                <a:ea typeface="標楷體" panose="03000509000000000000" pitchFamily="65" charset="-120"/>
              </a:rPr>
              <a:t>醫療玩具組、玩具電話等。</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32762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412776"/>
            <a:ext cx="8229600" cy="5445224"/>
          </a:xfrm>
        </p:spPr>
        <p:txBody>
          <a:bodyPr>
            <a:noAutofit/>
          </a:bodyPr>
          <a:lstStyle/>
          <a:p>
            <a:r>
              <a:rPr lang="en-US" altLang="zh-TW" sz="3600" dirty="0" smtClean="0">
                <a:latin typeface="標楷體" panose="03000509000000000000" pitchFamily="65" charset="-120"/>
                <a:ea typeface="標楷體" panose="03000509000000000000" pitchFamily="65" charset="-120"/>
              </a:rPr>
              <a:t>(3) </a:t>
            </a:r>
            <a:r>
              <a:rPr lang="zh-TW" altLang="zh-TW" sz="3600" dirty="0" smtClean="0">
                <a:latin typeface="標楷體" panose="03000509000000000000" pitchFamily="65" charset="-120"/>
                <a:ea typeface="標楷體" panose="03000509000000000000" pitchFamily="65" charset="-120"/>
              </a:rPr>
              <a:t>攻擊性玩具：</a:t>
            </a:r>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包含</a:t>
            </a:r>
            <a:r>
              <a:rPr lang="zh-TW" altLang="zh-TW" sz="3600" dirty="0" smtClean="0">
                <a:solidFill>
                  <a:srgbClr val="00B050"/>
                </a:solidFill>
                <a:latin typeface="標楷體" panose="03000509000000000000" pitchFamily="65" charset="-120"/>
                <a:ea typeface="標楷體" panose="03000509000000000000" pitchFamily="65" charset="-120"/>
              </a:rPr>
              <a:t>塑膠刀、玩具槍、</a:t>
            </a:r>
            <a:r>
              <a:rPr lang="zh-TW" altLang="zh-TW" sz="3600" dirty="0" smtClean="0">
                <a:latin typeface="標楷體" panose="03000509000000000000" pitchFamily="65" charset="-120"/>
                <a:ea typeface="標楷體" panose="03000509000000000000" pitchFamily="65" charset="-120"/>
              </a:rPr>
              <a:t>手銬、</a:t>
            </a:r>
            <a:r>
              <a:rPr lang="zh-TW" altLang="zh-TW" sz="3600" dirty="0" smtClean="0">
                <a:solidFill>
                  <a:srgbClr val="00B050"/>
                </a:solidFill>
                <a:latin typeface="標楷體" panose="03000509000000000000" pitchFamily="65" charset="-120"/>
                <a:ea typeface="標楷體" panose="03000509000000000000" pitchFamily="65" charset="-120"/>
              </a:rPr>
              <a:t>玩具兵（至少兩色，至少</a:t>
            </a:r>
            <a:r>
              <a:rPr lang="en-US" altLang="zh-TW" sz="3600" dirty="0" smtClean="0">
                <a:solidFill>
                  <a:srgbClr val="00B050"/>
                </a:solidFill>
                <a:latin typeface="標楷體" panose="03000509000000000000" pitchFamily="65" charset="-120"/>
                <a:ea typeface="標楷體" panose="03000509000000000000" pitchFamily="65" charset="-120"/>
              </a:rPr>
              <a:t>10-15</a:t>
            </a:r>
            <a:r>
              <a:rPr lang="zh-TW" altLang="zh-TW" sz="3600" dirty="0" smtClean="0">
                <a:solidFill>
                  <a:srgbClr val="00B050"/>
                </a:solidFill>
                <a:latin typeface="標楷體" panose="03000509000000000000" pitchFamily="65" charset="-120"/>
                <a:ea typeface="標楷體" panose="03000509000000000000" pitchFamily="65" charset="-120"/>
              </a:rPr>
              <a:t>人）及軍隊裝備（坦克車、戰車、國旗）、</a:t>
            </a:r>
            <a:r>
              <a:rPr lang="zh-TW" altLang="zh-TW" sz="3600" dirty="0" smtClean="0">
                <a:latin typeface="標楷體" panose="03000509000000000000" pitchFamily="65" charset="-120"/>
                <a:ea typeface="標楷體" panose="03000509000000000000" pitchFamily="65" charset="-120"/>
              </a:rPr>
              <a:t>警察、</a:t>
            </a:r>
            <a:r>
              <a:rPr lang="zh-TW" altLang="zh-TW" sz="3600" dirty="0" smtClean="0">
                <a:solidFill>
                  <a:srgbClr val="00B050"/>
                </a:solidFill>
                <a:latin typeface="標楷體" panose="03000509000000000000" pitchFamily="65" charset="-120"/>
                <a:ea typeface="標楷體" panose="03000509000000000000" pitchFamily="65" charset="-120"/>
              </a:rPr>
              <a:t>塑膠汽車、</a:t>
            </a:r>
            <a:r>
              <a:rPr lang="zh-TW" altLang="zh-TW" sz="3600" dirty="0" smtClean="0">
                <a:latin typeface="標楷體" panose="03000509000000000000" pitchFamily="65" charset="-120"/>
                <a:ea typeface="標楷體" panose="03000509000000000000" pitchFamily="65" charset="-120"/>
              </a:rPr>
              <a:t>不倒翁立式拳擊袋</a:t>
            </a:r>
            <a:r>
              <a:rPr lang="en-US" altLang="zh-TW" sz="3600" dirty="0" smtClean="0">
                <a:latin typeface="標楷體" panose="03000509000000000000" pitchFamily="65" charset="-120"/>
                <a:ea typeface="標楷體" panose="03000509000000000000" pitchFamily="65" charset="-120"/>
              </a:rPr>
              <a:t>(Bobo)</a:t>
            </a:r>
            <a:r>
              <a:rPr lang="zh-TW" altLang="zh-TW" sz="3600" dirty="0" smtClean="0">
                <a:latin typeface="標楷體" panose="03000509000000000000" pitchFamily="65" charset="-120"/>
                <a:ea typeface="標楷體" panose="03000509000000000000" pitchFamily="65" charset="-120"/>
              </a:rPr>
              <a:t>、出氣棒、童軍繩、</a:t>
            </a:r>
            <a:r>
              <a:rPr lang="zh-TW" altLang="zh-TW" sz="3600" dirty="0" smtClean="0">
                <a:solidFill>
                  <a:srgbClr val="00B050"/>
                </a:solidFill>
                <a:latin typeface="標楷體" panose="03000509000000000000" pitchFamily="65" charset="-120"/>
                <a:ea typeface="標楷體" panose="03000509000000000000" pitchFamily="65" charset="-120"/>
              </a:rPr>
              <a:t>磁性射鏢、標靶、軟質球</a:t>
            </a:r>
            <a:r>
              <a:rPr lang="zh-TW" altLang="zh-TW" sz="3600" dirty="0" smtClean="0">
                <a:latin typeface="標楷體" panose="03000509000000000000" pitchFamily="65" charset="-120"/>
                <a:ea typeface="標楷體" panose="03000509000000000000" pitchFamily="65" charset="-120"/>
              </a:rPr>
              <a:t>等。</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46359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069160"/>
          </a:xfrm>
        </p:spPr>
        <p:txBody>
          <a:bodyPr>
            <a:noAutofit/>
          </a:bodyPr>
          <a:lstStyle/>
          <a:p>
            <a:r>
              <a:rPr lang="en-US" altLang="zh-TW" sz="3600" dirty="0" smtClean="0">
                <a:latin typeface="標楷體" panose="03000509000000000000" pitchFamily="65" charset="-120"/>
                <a:ea typeface="標楷體" panose="03000509000000000000" pitchFamily="65" charset="-120"/>
              </a:rPr>
              <a:t>(4) </a:t>
            </a:r>
            <a:r>
              <a:rPr lang="zh-TW" altLang="zh-TW" sz="3600" dirty="0" smtClean="0">
                <a:latin typeface="標楷體" panose="03000509000000000000" pitchFamily="65" charset="-120"/>
                <a:ea typeface="標楷體" panose="03000509000000000000" pitchFamily="65" charset="-120"/>
              </a:rPr>
              <a:t>戲劇扮演玩具：</a:t>
            </a:r>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包含</a:t>
            </a:r>
            <a:r>
              <a:rPr lang="zh-TW" altLang="zh-TW" sz="3600" dirty="0" smtClean="0">
                <a:solidFill>
                  <a:srgbClr val="00B050"/>
                </a:solidFill>
                <a:latin typeface="標楷體" panose="03000509000000000000" pitchFamily="65" charset="-120"/>
                <a:ea typeface="標楷體" panose="03000509000000000000" pitchFamily="65" charset="-120"/>
              </a:rPr>
              <a:t>娃娃家族、娃娃屋及傢俱、面具、動物組（最好有成對的動物或家族）、寶石飾品、布袋戲偶（手偶）、</a:t>
            </a:r>
            <a:r>
              <a:rPr lang="zh-TW" altLang="zh-TW" sz="3600" dirty="0" smtClean="0">
                <a:latin typeface="標楷體" panose="03000509000000000000" pitchFamily="65" charset="-120"/>
                <a:ea typeface="標楷體" panose="03000509000000000000" pitchFamily="65" charset="-120"/>
              </a:rPr>
              <a:t>布袋戲舞台架、天使棒、</a:t>
            </a:r>
            <a:r>
              <a:rPr lang="zh-TW" altLang="zh-TW" sz="3600" dirty="0" smtClean="0">
                <a:solidFill>
                  <a:srgbClr val="00B050"/>
                </a:solidFill>
                <a:latin typeface="標楷體" panose="03000509000000000000" pitchFamily="65" charset="-120"/>
                <a:ea typeface="標楷體" panose="03000509000000000000" pitchFamily="65" charset="-120"/>
              </a:rPr>
              <a:t>皇冠、化妝品玩具、假錢及收銀機、帳篷或蒙古包</a:t>
            </a:r>
            <a:r>
              <a:rPr lang="zh-TW" altLang="zh-TW" sz="3600" dirty="0" smtClean="0">
                <a:latin typeface="標楷體" panose="03000509000000000000" pitchFamily="65" charset="-120"/>
                <a:ea typeface="標楷體" panose="03000509000000000000" pitchFamily="65" charset="-120"/>
              </a:rPr>
              <a:t>等。</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13546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a:t>
            </a:r>
            <a:r>
              <a:rPr lang="zh-TW" altLang="en-US" b="1" dirty="0" smtClean="0">
                <a:latin typeface="標楷體" panose="03000509000000000000" pitchFamily="65" charset="-120"/>
                <a:ea typeface="標楷體" panose="03000509000000000000" pitchFamily="65" charset="-120"/>
              </a:rPr>
              <a:t>使用的玩具類別</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en-US" altLang="zh-TW" sz="3600" dirty="0" smtClean="0">
                <a:latin typeface="標楷體" panose="03000509000000000000" pitchFamily="65" charset="-120"/>
                <a:ea typeface="標楷體" panose="03000509000000000000" pitchFamily="65" charset="-120"/>
              </a:rPr>
              <a:t>(5) </a:t>
            </a:r>
            <a:r>
              <a:rPr lang="zh-TW" altLang="zh-TW" sz="3600" dirty="0" smtClean="0">
                <a:latin typeface="標楷體" panose="03000509000000000000" pitchFamily="65" charset="-120"/>
                <a:ea typeface="標楷體" panose="03000509000000000000" pitchFamily="65" charset="-120"/>
              </a:rPr>
              <a:t>其他：</a:t>
            </a:r>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包含</a:t>
            </a:r>
            <a:r>
              <a:rPr lang="zh-TW" altLang="zh-TW" sz="3600" dirty="0" smtClean="0">
                <a:solidFill>
                  <a:srgbClr val="00B050"/>
                </a:solidFill>
                <a:latin typeface="標楷體" panose="03000509000000000000" pitchFamily="65" charset="-120"/>
                <a:ea typeface="標楷體" panose="03000509000000000000" pitchFamily="65" charset="-120"/>
              </a:rPr>
              <a:t>棋類玩具、水陸空交通工具、治療性卡片、疊疊樂、</a:t>
            </a:r>
            <a:r>
              <a:rPr lang="zh-TW" altLang="zh-TW" sz="3600" dirty="0" smtClean="0">
                <a:latin typeface="標楷體" panose="03000509000000000000" pitchFamily="65" charset="-120"/>
                <a:ea typeface="標楷體" panose="03000509000000000000" pitchFamily="65" charset="-120"/>
              </a:rPr>
              <a:t>木工類工具、樂器、</a:t>
            </a:r>
            <a:r>
              <a:rPr lang="zh-TW" altLang="zh-TW" sz="3600" dirty="0" smtClean="0">
                <a:solidFill>
                  <a:srgbClr val="00B050"/>
                </a:solidFill>
                <a:latin typeface="標楷體" panose="03000509000000000000" pitchFamily="65" charset="-120"/>
                <a:ea typeface="標楷體" panose="03000509000000000000" pitchFamily="65" charset="-120"/>
              </a:rPr>
              <a:t>沙盤</a:t>
            </a:r>
            <a:r>
              <a:rPr lang="zh-TW" altLang="zh-TW" sz="3600" dirty="0" smtClean="0">
                <a:latin typeface="標楷體" panose="03000509000000000000" pitchFamily="65" charset="-120"/>
                <a:ea typeface="標楷體" panose="03000509000000000000" pitchFamily="65" charset="-120"/>
              </a:rPr>
              <a:t>等。</a:t>
            </a:r>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5884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遊戲治療是什麼</a:t>
            </a:r>
            <a:r>
              <a:rPr lang="en-US" altLang="zh-TW" b="1"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zh-TW" altLang="zh-TW" sz="3600" dirty="0" smtClean="0">
                <a:latin typeface="標楷體" panose="03000509000000000000" pitchFamily="65" charset="-120"/>
                <a:ea typeface="標楷體" panose="03000509000000000000" pitchFamily="65" charset="-120"/>
              </a:rPr>
              <a:t>「遊戲治療」就是將治療的元素加入遊戲情境中，以遊戲做為治療的媒介，協助與兒童建立良好互動關係的治療方法，讓兒童在遊戲中能用其最自然的溝通方式來完全表達及揭露自己的情感、想法、經驗及行為。</a:t>
            </a: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71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遊戲治療是什麼</a:t>
            </a:r>
            <a:r>
              <a:rPr lang="en-US" altLang="zh-TW" b="1"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67544" y="1484784"/>
            <a:ext cx="8229600" cy="4997152"/>
          </a:xfrm>
        </p:spPr>
        <p:txBody>
          <a:bodyPr>
            <a:noAutofit/>
          </a:bodyPr>
          <a:lstStyle/>
          <a:p>
            <a:r>
              <a:rPr lang="zh-TW" altLang="zh-TW" sz="3600" dirty="0" smtClean="0">
                <a:latin typeface="標楷體" panose="03000509000000000000" pitchFamily="65" charset="-120"/>
                <a:ea typeface="標楷體" panose="03000509000000000000" pitchFamily="65" charset="-120"/>
              </a:rPr>
              <a:t>例如兒童是因為暴力行為而被轉介，在兒童進行的遊戲如踢打拳擊袋、槍擊等攻擊行為中親身經歷兒童的暴力行為。</a:t>
            </a:r>
            <a:endParaRPr lang="en-US" altLang="zh-TW" sz="3600" dirty="0" smtClean="0">
              <a:latin typeface="標楷體" panose="03000509000000000000" pitchFamily="65" charset="-120"/>
              <a:ea typeface="標楷體" panose="03000509000000000000" pitchFamily="65" charset="-120"/>
            </a:endParaRPr>
          </a:p>
          <a:p>
            <a:endParaRPr lang="en-US" altLang="zh-TW" sz="3600" dirty="0" smtClean="0">
              <a:latin typeface="標楷體" panose="03000509000000000000" pitchFamily="65" charset="-120"/>
              <a:ea typeface="標楷體" panose="03000509000000000000" pitchFamily="65" charset="-120"/>
            </a:endParaRPr>
          </a:p>
          <a:p>
            <a:r>
              <a:rPr lang="zh-TW" altLang="zh-TW" sz="3600" dirty="0" smtClean="0">
                <a:latin typeface="標楷體" panose="03000509000000000000" pitchFamily="65" charset="-120"/>
                <a:ea typeface="標楷體" panose="03000509000000000000" pitchFamily="65" charset="-120"/>
              </a:rPr>
              <a:t>利用不斷的傾聽來理解兒童對這些經驗的感受、想法及行動，當下協助兒童學習自我控制，使兒童的議題獲得處理。</a:t>
            </a:r>
            <a:endParaRPr lang="en-US" altLang="zh-TW" sz="3600" dirty="0" smtClean="0">
              <a:latin typeface="標楷體" panose="03000509000000000000" pitchFamily="65" charset="-120"/>
              <a:ea typeface="標楷體" panose="03000509000000000000" pitchFamily="65" charset="-120"/>
            </a:endParaRPr>
          </a:p>
          <a:p>
            <a:endParaRPr lang="en-US" altLang="zh-TW"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9695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遊戲治療是什麼</a:t>
            </a:r>
            <a:r>
              <a:rPr lang="en-US" altLang="zh-TW" b="1"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因此，即使不知道兒童被轉介來的原因為何，都有機會在遊戲治療中體會兒童的問題，協助兒童在遊戲的隱喻表達中即時處理相關的議題。</a:t>
            </a:r>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33281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latin typeface="標楷體" panose="03000509000000000000" pitchFamily="65" charset="-120"/>
                <a:ea typeface="標楷體" panose="03000509000000000000" pitchFamily="65" charset="-120"/>
              </a:rPr>
              <a:t>兒童為什麼需要遊戲</a:t>
            </a:r>
            <a:r>
              <a:rPr lang="zh-TW" altLang="zh-TW" b="1" dirty="0" smtClean="0">
                <a:latin typeface="標楷體" panose="03000509000000000000" pitchFamily="65" charset="-120"/>
                <a:ea typeface="標楷體" panose="03000509000000000000" pitchFamily="65" charset="-120"/>
              </a:rPr>
              <a:t>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a:latin typeface="標楷體" panose="03000509000000000000" pitchFamily="65" charset="-120"/>
                <a:ea typeface="標楷體" panose="03000509000000000000" pitchFamily="65" charset="-120"/>
              </a:rPr>
              <a:t>國際遊戲治療大師</a:t>
            </a:r>
            <a:r>
              <a:rPr lang="en-US" altLang="zh-TW" sz="3600" dirty="0">
                <a:latin typeface="標楷體" panose="03000509000000000000" pitchFamily="65" charset="-120"/>
                <a:ea typeface="標楷體" panose="03000509000000000000" pitchFamily="65" charset="-120"/>
              </a:rPr>
              <a:t> Garry </a:t>
            </a:r>
            <a:r>
              <a:rPr lang="en-US" altLang="zh-TW" sz="3600" dirty="0" err="1">
                <a:latin typeface="標楷體" panose="03000509000000000000" pitchFamily="65" charset="-120"/>
                <a:ea typeface="標楷體" panose="03000509000000000000" pitchFamily="65" charset="-120"/>
              </a:rPr>
              <a:t>Landreth</a:t>
            </a:r>
            <a:r>
              <a:rPr lang="en-US" altLang="zh-TW" sz="3600" dirty="0">
                <a:latin typeface="標楷體" panose="03000509000000000000" pitchFamily="65" charset="-120"/>
                <a:ea typeface="標楷體" panose="03000509000000000000" pitchFamily="65" charset="-120"/>
              </a:rPr>
              <a:t> </a:t>
            </a:r>
            <a:r>
              <a:rPr lang="zh-TW" altLang="zh-TW" sz="3600" dirty="0">
                <a:latin typeface="標楷體" panose="03000509000000000000" pitchFamily="65" charset="-120"/>
                <a:ea typeface="標楷體" panose="03000509000000000000" pitchFamily="65" charset="-120"/>
              </a:rPr>
              <a:t>曾說：「鳥飛、魚游、兒童遊戲」，意思是說「遊戲」出自於本能和自發，任何文化中的兒童都會遊戲，基本上兒童透過「遊戲」來學習生活，所以「遊戲」並不一定是浪費時間，反而對兒童的成長及其潛力的發展非常重要</a:t>
            </a:r>
            <a:r>
              <a:rPr lang="zh-TW" altLang="zh-TW"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6107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兒童為什麼需要遊戲治療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兒童在遊戲中表現其身體、認知、語言、社會及情緒等發展狀態，將其獨特的生命經驗從遊戲過程中自然的表達出來，因此兒童在遊戲的時候所呈現的是一個完整的個體。</a:t>
            </a: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63842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兒童為什麼需要遊戲治療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anose="03000509000000000000" pitchFamily="65" charset="-120"/>
                <a:ea typeface="標楷體" panose="03000509000000000000" pitchFamily="65" charset="-120"/>
              </a:rPr>
              <a:t>在遊戲中，玩具就像兒童的字彙，而遊戲就如兒童的象徵語言。兒童能從遊戲中</a:t>
            </a:r>
            <a:r>
              <a:rPr lang="zh-TW" altLang="en-US" sz="3600" dirty="0" smtClean="0">
                <a:latin typeface="標楷體" panose="03000509000000000000" pitchFamily="65" charset="-120"/>
                <a:ea typeface="標楷體" panose="03000509000000000000" pitchFamily="65" charset="-120"/>
              </a:rPr>
              <a:t>表達</a:t>
            </a:r>
            <a:r>
              <a:rPr lang="zh-TW" altLang="zh-TW" sz="3600" dirty="0" smtClean="0">
                <a:latin typeface="標楷體" panose="03000509000000000000" pitchFamily="65" charset="-120"/>
                <a:ea typeface="標楷體" panose="03000509000000000000" pitchFamily="65" charset="-120"/>
              </a:rPr>
              <a:t>：</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(1)</a:t>
            </a:r>
            <a:r>
              <a:rPr lang="zh-TW" altLang="zh-TW" sz="3600" dirty="0" smtClean="0">
                <a:latin typeface="標楷體" panose="03000509000000000000" pitchFamily="65" charset="-120"/>
                <a:ea typeface="標楷體" panose="03000509000000000000" pitchFamily="65" charset="-120"/>
              </a:rPr>
              <a:t>本身的經驗</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(2)</a:t>
            </a:r>
            <a:r>
              <a:rPr lang="zh-TW" altLang="zh-TW" sz="3600" dirty="0" smtClean="0">
                <a:latin typeface="標楷體" panose="03000509000000000000" pitchFamily="65" charset="-120"/>
                <a:ea typeface="標楷體" panose="03000509000000000000" pitchFamily="65" charset="-120"/>
              </a:rPr>
              <a:t>對經驗的反應</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(3)</a:t>
            </a:r>
            <a:r>
              <a:rPr lang="zh-TW" altLang="zh-TW" sz="3600" dirty="0" smtClean="0">
                <a:latin typeface="標楷體" panose="03000509000000000000" pitchFamily="65" charset="-120"/>
                <a:ea typeface="標楷體" panose="03000509000000000000" pitchFamily="65" charset="-120"/>
              </a:rPr>
              <a:t>對經驗的感覺</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(4)</a:t>
            </a:r>
            <a:r>
              <a:rPr lang="zh-TW" altLang="zh-TW" sz="3600" dirty="0" smtClean="0">
                <a:latin typeface="標楷體" panose="03000509000000000000" pitchFamily="65" charset="-120"/>
                <a:ea typeface="標楷體" panose="03000509000000000000" pitchFamily="65" charset="-120"/>
              </a:rPr>
              <a:t>願望及需求</a:t>
            </a:r>
            <a:r>
              <a:rPr lang="en-US" altLang="zh-TW" sz="3600" dirty="0" smtClean="0">
                <a:latin typeface="標楷體" panose="03000509000000000000" pitchFamily="65" charset="-120"/>
                <a:ea typeface="標楷體" panose="03000509000000000000" pitchFamily="65" charset="-120"/>
              </a:rPr>
              <a:t/>
            </a:r>
            <a:br>
              <a:rPr lang="en-US" altLang="zh-TW" sz="3600" dirty="0" smtClean="0">
                <a:latin typeface="標楷體" panose="03000509000000000000" pitchFamily="65" charset="-120"/>
                <a:ea typeface="標楷體" panose="03000509000000000000" pitchFamily="65" charset="-120"/>
              </a:rPr>
            </a:br>
            <a:r>
              <a:rPr lang="en-US" altLang="zh-TW" sz="3600" dirty="0" smtClean="0">
                <a:latin typeface="標楷體" panose="03000509000000000000" pitchFamily="65" charset="-120"/>
                <a:ea typeface="標楷體" panose="03000509000000000000" pitchFamily="65" charset="-120"/>
              </a:rPr>
              <a:t>(5)</a:t>
            </a:r>
            <a:r>
              <a:rPr lang="zh-TW" altLang="zh-TW" sz="3600" dirty="0" smtClean="0">
                <a:latin typeface="標楷體" panose="03000509000000000000" pitchFamily="65" charset="-120"/>
                <a:ea typeface="標楷體" panose="03000509000000000000" pitchFamily="65" charset="-120"/>
              </a:rPr>
              <a:t>對自我的概念</a:t>
            </a:r>
          </a:p>
        </p:txBody>
      </p:sp>
    </p:spTree>
    <p:extLst>
      <p:ext uri="{BB962C8B-B14F-4D97-AF65-F5344CB8AC3E}">
        <p14:creationId xmlns:p14="http://schemas.microsoft.com/office/powerpoint/2010/main" val="312275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latin typeface="標楷體" panose="03000509000000000000" pitchFamily="65" charset="-120"/>
                <a:ea typeface="標楷體" panose="03000509000000000000" pitchFamily="65" charset="-120"/>
              </a:rPr>
              <a:t>兒童為什麼需要遊戲治療</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57200" y="1600200"/>
            <a:ext cx="8229600" cy="5141168"/>
          </a:xfrm>
        </p:spPr>
        <p:txBody>
          <a:bodyPr>
            <a:normAutofit/>
          </a:bodyPr>
          <a:lstStyle/>
          <a:p>
            <a:r>
              <a:rPr lang="zh-TW" altLang="zh-TW" sz="3600" dirty="0" smtClean="0">
                <a:latin typeface="標楷體" panose="03000509000000000000" pitchFamily="65" charset="-120"/>
                <a:ea typeface="標楷體" panose="03000509000000000000" pitchFamily="65" charset="-120"/>
              </a:rPr>
              <a:t>兒童雖能清楚地講話溝通，卻沒有豐富的經驗背景及聯結能力，使</a:t>
            </a:r>
            <a:r>
              <a:rPr lang="zh-TW" altLang="en-US" sz="3600" dirty="0" smtClean="0">
                <a:latin typeface="標楷體" panose="03000509000000000000" pitchFamily="65" charset="-120"/>
                <a:ea typeface="標楷體" panose="03000509000000000000" pitchFamily="65" charset="-120"/>
              </a:rPr>
              <a:t>語詞</a:t>
            </a:r>
            <a:r>
              <a:rPr lang="zh-TW" altLang="zh-TW" sz="3600" dirty="0" smtClean="0">
                <a:latin typeface="標楷體" panose="03000509000000000000" pitchFamily="65" charset="-120"/>
                <a:ea typeface="標楷體" panose="03000509000000000000" pitchFamily="65" charset="-120"/>
              </a:rPr>
              <a:t>有意義地與他們的情緒經驗配合，加上</a:t>
            </a:r>
            <a:r>
              <a:rPr lang="en-US" altLang="zh-TW" sz="3600" dirty="0" smtClean="0">
                <a:latin typeface="標楷體" panose="03000509000000000000" pitchFamily="65" charset="-120"/>
                <a:ea typeface="標楷體" panose="03000509000000000000" pitchFamily="65" charset="-120"/>
              </a:rPr>
              <a:t>11</a:t>
            </a:r>
            <a:r>
              <a:rPr lang="zh-TW" altLang="zh-TW" sz="3600" dirty="0" smtClean="0">
                <a:latin typeface="標楷體" panose="03000509000000000000" pitchFamily="65" charset="-120"/>
                <a:ea typeface="標楷體" panose="03000509000000000000" pitchFamily="65" charset="-120"/>
              </a:rPr>
              <a:t>歲以下的兒童較為好動，很難固定坐在同一個地方一段時間，年紀小的孩子需要很努力提醒自己才能好好坐著，因此透過遊戲治療，能滿足孩子好動的需求，而且能克服語言表達不利的限制。</a:t>
            </a:r>
            <a:endParaRPr lang="zh-TW" altLang="en-US" sz="3600" dirty="0" smtClean="0">
              <a:latin typeface="標楷體" panose="03000509000000000000" pitchFamily="65" charset="-120"/>
              <a:ea typeface="標楷體" panose="03000509000000000000" pitchFamily="65" charset="-120"/>
            </a:endParaRPr>
          </a:p>
          <a:p>
            <a:endParaRPr lang="zh-TW" altLang="en-US" sz="3600" dirty="0" smtClean="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8184666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1899</Words>
  <Application>Microsoft Office PowerPoint</Application>
  <PresentationFormat>如螢幕大小 (4:3)</PresentationFormat>
  <Paragraphs>96</Paragraphs>
  <Slides>29</Slides>
  <Notes>0</Notes>
  <HiddenSlides>0</HiddenSlides>
  <MMClips>0</MMClips>
  <ScaleCrop>false</ScaleCrop>
  <HeadingPairs>
    <vt:vector size="4" baseType="variant">
      <vt:variant>
        <vt:lpstr>佈景主題</vt:lpstr>
      </vt:variant>
      <vt:variant>
        <vt:i4>1</vt:i4>
      </vt:variant>
      <vt:variant>
        <vt:lpstr>投影片標題</vt:lpstr>
      </vt:variant>
      <vt:variant>
        <vt:i4>29</vt:i4>
      </vt:variant>
    </vt:vector>
  </HeadingPairs>
  <TitlesOfParts>
    <vt:vector size="30" baseType="lpstr">
      <vt:lpstr>Office 佈景主題</vt:lpstr>
      <vt:lpstr>遊戲治療基本概念</vt:lpstr>
      <vt:lpstr>遊戲治療是什麼?</vt:lpstr>
      <vt:lpstr>遊戲治療是什麼?</vt:lpstr>
      <vt:lpstr>遊戲治療是什麼?</vt:lpstr>
      <vt:lpstr>遊戲治療是什麼?</vt:lpstr>
      <vt:lpstr>兒童為什麼需要遊戲治療</vt:lpstr>
      <vt:lpstr>兒童為什麼需要遊戲治療</vt:lpstr>
      <vt:lpstr>兒童為什麼需要遊戲治療</vt:lpstr>
      <vt:lpstr>兒童為什麼需要遊戲治療</vt:lpstr>
      <vt:lpstr>遊戲治療的功用</vt:lpstr>
      <vt:lpstr>遊戲治療的功用</vt:lpstr>
      <vt:lpstr>遊戲治療的功用</vt:lpstr>
      <vt:lpstr>遊戲治療的功用</vt:lpstr>
      <vt:lpstr>孩子從遊療中可以學到什麼？</vt:lpstr>
      <vt:lpstr>孩子從遊療中可以學到什麼？</vt:lpstr>
      <vt:lpstr>孩子從遊療中可以學到什麼？</vt:lpstr>
      <vt:lpstr>孩子從遊療中可以學到什麼？</vt:lpstr>
      <vt:lpstr>遊戲治療時我們在做什麼？</vt:lpstr>
      <vt:lpstr>遊戲治療時我們在做什麼？</vt:lpstr>
      <vt:lpstr>哪些孩子需要接受遊戲治療？</vt:lpstr>
      <vt:lpstr>哪些孩子需要接受遊戲治療？</vt:lpstr>
      <vt:lpstr>遊戲治療如何進行？</vt:lpstr>
      <vt:lpstr>遊戲治療如何進行？</vt:lpstr>
      <vt:lpstr>遊戲治療使用的玩具類別</vt:lpstr>
      <vt:lpstr>遊戲治療使用的玩具類別</vt:lpstr>
      <vt:lpstr>遊戲治療使用的玩具類別</vt:lpstr>
      <vt:lpstr>遊戲治療使用的玩具類別</vt:lpstr>
      <vt:lpstr>遊戲治療使用的玩具類別</vt:lpstr>
      <vt:lpstr>遊戲治療使用的玩具類別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遊戲治療基本概念</dc:title>
  <dc:creator>rstc741</dc:creator>
  <cp:lastModifiedBy>rstc741</cp:lastModifiedBy>
  <cp:revision>15</cp:revision>
  <cp:lastPrinted>2015-10-22T07:46:21Z</cp:lastPrinted>
  <dcterms:created xsi:type="dcterms:W3CDTF">2015-10-22T03:35:51Z</dcterms:created>
  <dcterms:modified xsi:type="dcterms:W3CDTF">2015-10-22T08:05:37Z</dcterms:modified>
</cp:coreProperties>
</file>