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62" r:id="rId4"/>
    <p:sldId id="257" r:id="rId5"/>
    <p:sldId id="263" r:id="rId6"/>
    <p:sldId id="258" r:id="rId7"/>
    <p:sldId id="259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012078-E6AD-4F77-BE86-B1D72EACDF60}" type="datetimeFigureOut">
              <a:rPr lang="zh-TW" altLang="en-US" smtClean="0"/>
              <a:t>2015/10/16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A3BBFD-B012-4E58-8F16-4BCF1E29DDE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第七</a:t>
            </a:r>
            <a:r>
              <a:rPr lang="zh-TW" altLang="en-US" dirty="0" smtClean="0"/>
              <a:t>課 失敗者的覺醒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474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課文重點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失敗者的覺醒：從失敗中記取教訓</a:t>
            </a:r>
            <a:endParaRPr lang="en-US" altLang="zh-TW" dirty="0" smtClean="0"/>
          </a:p>
          <a:p>
            <a:r>
              <a:rPr lang="zh-TW" altLang="en-US" dirty="0" smtClean="0"/>
              <a:t>何必為一次小小的失敗而沮喪？誰</a:t>
            </a:r>
            <a:r>
              <a:rPr lang="zh-TW" altLang="en-US" dirty="0"/>
              <a:t>沒有過失敗的</a:t>
            </a:r>
            <a:r>
              <a:rPr lang="zh-TW" altLang="en-US" dirty="0" smtClean="0"/>
              <a:t>經驗？</a:t>
            </a:r>
            <a:endParaRPr lang="en-US" altLang="zh-TW" dirty="0" smtClean="0"/>
          </a:p>
          <a:p>
            <a:r>
              <a:rPr lang="zh-TW" altLang="en-US" dirty="0" smtClean="0"/>
              <a:t>第一段兩個問題，答案</a:t>
            </a:r>
            <a:r>
              <a:rPr lang="zh-TW" altLang="en-US" dirty="0"/>
              <a:t>在問題的</a:t>
            </a:r>
            <a:r>
              <a:rPr lang="zh-TW" altLang="en-US" dirty="0" smtClean="0"/>
              <a:t>反面→反問法</a:t>
            </a:r>
            <a:r>
              <a:rPr lang="zh-TW" altLang="en-US" dirty="0" smtClean="0"/>
              <a:t>，</a:t>
            </a:r>
            <a:r>
              <a:rPr lang="zh-TW" altLang="en-US" dirty="0"/>
              <a:t>並埋下下文</a:t>
            </a:r>
            <a:r>
              <a:rPr lang="zh-TW" altLang="en-US" dirty="0" smtClean="0"/>
              <a:t>伏筆。</a:t>
            </a:r>
            <a:endParaRPr lang="en-US" altLang="zh-TW" dirty="0" smtClean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雖然</a:t>
            </a:r>
            <a:r>
              <a:rPr lang="zh-TW" altLang="en-US" dirty="0" smtClean="0"/>
              <a:t>有高學歷，</a:t>
            </a:r>
            <a:r>
              <a:rPr lang="zh-TW" altLang="en-US" dirty="0" smtClean="0">
                <a:solidFill>
                  <a:srgbClr val="FF0000"/>
                </a:solidFill>
              </a:rPr>
              <a:t>卻</a:t>
            </a:r>
            <a:r>
              <a:rPr lang="zh-TW" altLang="en-US" dirty="0" smtClean="0"/>
              <a:t>找不到合適的工作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沉寂六年→時間的淬</a:t>
            </a:r>
            <a:r>
              <a:rPr lang="zh-TW" altLang="en-US" dirty="0" smtClean="0"/>
              <a:t>鍊</a:t>
            </a:r>
            <a:r>
              <a:rPr lang="en-US" altLang="zh-TW" dirty="0" smtClean="0"/>
              <a:t>(</a:t>
            </a:r>
            <a:r>
              <a:rPr lang="zh-TW" altLang="en-US" dirty="0" smtClean="0"/>
              <a:t>磨練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，引出堅持的態度。</a:t>
            </a:r>
            <a:endParaRPr lang="en-US" altLang="zh-TW" dirty="0" smtClean="0"/>
          </a:p>
          <a:p>
            <a:r>
              <a:rPr lang="zh-TW" altLang="en-US" dirty="0"/>
              <a:t>沒有跌倒→表示一個沒有失敗的人，並不知道戰勝失敗的珍貴</a:t>
            </a:r>
            <a:r>
              <a:rPr lang="zh-TW" altLang="en-US" dirty="0" smtClean="0"/>
              <a:t>經驗。</a:t>
            </a:r>
            <a:endParaRPr lang="en-US" altLang="zh-TW" dirty="0" smtClean="0"/>
          </a:p>
          <a:p>
            <a:r>
              <a:rPr lang="zh-TW" altLang="en-US" dirty="0"/>
              <a:t>實踐 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1298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dirty="0" smtClean="0"/>
              <a:t>試飛成功，是促進研究的動力，也意味之前都是失敗經驗的累積。</a:t>
            </a:r>
            <a:endParaRPr lang="en-US" altLang="zh-TW" dirty="0" smtClean="0"/>
          </a:p>
          <a:p>
            <a:r>
              <a:rPr lang="zh-TW" altLang="en-US" dirty="0" smtClean="0"/>
              <a:t>這</a:t>
            </a:r>
            <a:r>
              <a:rPr lang="zh-TW" altLang="en-US" dirty="0"/>
              <a:t>場飛行實驗：從</a:t>
            </a:r>
            <a:r>
              <a:rPr lang="en-US" altLang="zh-TW" dirty="0"/>
              <a:t>…</a:t>
            </a:r>
            <a:r>
              <a:rPr lang="zh-TW" altLang="en-US" dirty="0"/>
              <a:t>到；從</a:t>
            </a:r>
            <a:r>
              <a:rPr lang="en-US" altLang="zh-TW" dirty="0"/>
              <a:t>…</a:t>
            </a:r>
            <a:r>
              <a:rPr lang="zh-TW" altLang="en-US" dirty="0"/>
              <a:t>到；從</a:t>
            </a:r>
            <a:r>
              <a:rPr lang="en-US" altLang="zh-TW" dirty="0"/>
              <a:t>…</a:t>
            </a:r>
            <a:r>
              <a:rPr lang="zh-TW" altLang="en-US" dirty="0"/>
              <a:t>到</a:t>
            </a:r>
            <a:endParaRPr lang="en-US" altLang="zh-TW" dirty="0"/>
          </a:p>
          <a:p>
            <a:r>
              <a:rPr lang="zh-TW" altLang="en-US" dirty="0"/>
              <a:t>凸顯持續研究、努力不懈的精神</a:t>
            </a:r>
            <a:endParaRPr lang="en-US" altLang="zh-TW" dirty="0"/>
          </a:p>
          <a:p>
            <a:r>
              <a:rPr lang="zh-TW" altLang="en-US" dirty="0"/>
              <a:t>在這四年間，一連串的挫敗</a:t>
            </a:r>
            <a:r>
              <a:rPr lang="zh-TW" altLang="en-US" dirty="0">
                <a:solidFill>
                  <a:srgbClr val="FF0000"/>
                </a:solidFill>
              </a:rPr>
              <a:t>不但</a:t>
            </a:r>
            <a:r>
              <a:rPr lang="zh-TW" altLang="en-US" dirty="0"/>
              <a:t>沒有毀掉他們的信心，兄弟兩人</a:t>
            </a:r>
            <a:r>
              <a:rPr lang="zh-TW" altLang="en-US" dirty="0">
                <a:solidFill>
                  <a:srgbClr val="FF0000"/>
                </a:solidFill>
              </a:rPr>
              <a:t>反而</a:t>
            </a:r>
            <a:r>
              <a:rPr lang="zh-TW" altLang="en-US" dirty="0"/>
              <a:t>秉持著無比堅定的意志力，打造出「飛行者一號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r>
              <a:rPr lang="zh-TW" altLang="en-US" dirty="0"/>
              <a:t>如何邁向成功之</a:t>
            </a:r>
            <a:r>
              <a:rPr lang="zh-TW" altLang="en-US" dirty="0" smtClean="0"/>
              <a:t>路，其實有一大半是如何面對失敗之道。</a:t>
            </a:r>
            <a:endParaRPr lang="en-US" altLang="zh-TW" dirty="0" smtClean="0"/>
          </a:p>
          <a:p>
            <a:r>
              <a:rPr lang="zh-TW" altLang="en-US" dirty="0"/>
              <a:t>開頭破題法</a:t>
            </a:r>
            <a:endParaRPr lang="en-US" altLang="zh-TW" dirty="0" smtClean="0"/>
          </a:p>
          <a:p>
            <a:r>
              <a:rPr lang="zh-TW" altLang="en-US" dirty="0" smtClean="0"/>
              <a:t>*採用略寫技巧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例子：</a:t>
            </a:r>
            <a:r>
              <a:rPr lang="zh-TW" altLang="en-US" u="sng" dirty="0" smtClean="0"/>
              <a:t>李安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萊特</a:t>
            </a:r>
            <a:r>
              <a:rPr lang="zh-TW" altLang="en-US" dirty="0" smtClean="0"/>
              <a:t>兄弟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5829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三、課文提問</a:t>
            </a:r>
            <a:r>
              <a:rPr lang="zh-TW" altLang="en-US" dirty="0" smtClean="0"/>
              <a:t>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</a:t>
            </a:r>
            <a:r>
              <a:rPr lang="en-US" altLang="zh-TW" dirty="0" smtClean="0"/>
              <a:t>.</a:t>
            </a:r>
            <a:r>
              <a:rPr lang="zh-TW" altLang="en-US" dirty="0" smtClean="0"/>
              <a:t>課文裡提到那些面對失敗的策略？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列點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(1)</a:t>
            </a:r>
            <a:r>
              <a:rPr lang="zh-TW" altLang="en-US" dirty="0" smtClean="0"/>
              <a:t>保有失敗者的覺醒</a:t>
            </a:r>
            <a:endParaRPr lang="en-US" altLang="zh-TW" dirty="0" smtClean="0"/>
          </a:p>
          <a:p>
            <a:r>
              <a:rPr lang="en-US" altLang="zh-TW" dirty="0" smtClean="0"/>
              <a:t>(2)</a:t>
            </a:r>
            <a:r>
              <a:rPr lang="zh-TW" altLang="en-US" dirty="0" smtClean="0"/>
              <a:t>積極的面對失敗</a:t>
            </a:r>
            <a:endParaRPr lang="en-US" altLang="zh-TW" dirty="0" smtClean="0"/>
          </a:p>
          <a:p>
            <a:r>
              <a:rPr lang="en-US" altLang="zh-TW" dirty="0" smtClean="0"/>
              <a:t>(3)</a:t>
            </a:r>
            <a:r>
              <a:rPr lang="zh-TW" altLang="en-US" dirty="0" smtClean="0"/>
              <a:t>不灰心喪志</a:t>
            </a:r>
            <a:endParaRPr lang="en-US" altLang="zh-TW" dirty="0" smtClean="0"/>
          </a:p>
          <a:p>
            <a:r>
              <a:rPr lang="en-US" altLang="zh-TW" dirty="0" smtClean="0"/>
              <a:t>(4)</a:t>
            </a:r>
            <a:r>
              <a:rPr lang="zh-TW" altLang="en-US" dirty="0" smtClean="0"/>
              <a:t>秉持堅定的意志力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89027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2.</a:t>
            </a:r>
            <a:r>
              <a:rPr lang="zh-TW" altLang="en-US" dirty="0"/>
              <a:t>「沒有礁岩，激不起美麗的浪花；沒有風浪，顯現不出水手的腕力。」這句話隱含的意義是什麼？</a:t>
            </a:r>
            <a:r>
              <a:rPr lang="en-US" altLang="zh-TW" dirty="0"/>
              <a:t>(30</a:t>
            </a:r>
            <a:r>
              <a:rPr lang="zh-TW" altLang="en-US" dirty="0"/>
              <a:t>字↑</a:t>
            </a:r>
            <a:r>
              <a:rPr lang="en-US" altLang="zh-TW" dirty="0"/>
              <a:t>)</a:t>
            </a:r>
          </a:p>
          <a:p>
            <a:r>
              <a:rPr lang="zh-TW" altLang="en-US" smtClean="0"/>
              <a:t>若是風平浪靜，就激不起浪花，也展現不出水手的能耐，因此，歷經挫折，跨過挫敗，生命才會更精采。</a:t>
            </a:r>
            <a:endParaRPr lang="en-US" altLang="zh-TW" dirty="0" smtClean="0"/>
          </a:p>
          <a:p>
            <a:r>
              <a:rPr lang="en-US" altLang="zh-TW" dirty="0" smtClean="0"/>
              <a:t>3</a:t>
            </a:r>
            <a:r>
              <a:rPr lang="en-US" altLang="zh-TW" dirty="0"/>
              <a:t>.</a:t>
            </a:r>
            <a:r>
              <a:rPr lang="zh-TW" altLang="en-US" dirty="0"/>
              <a:t>「幾乎每個成功的人，都曾經失敗過」請舉例印證作者的觀點。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533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成功的人失敗的經驗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zh-TW" altLang="en-US" b="1" dirty="0"/>
              <a:t>大導演史蒂芬申請就讀電影學院被拒三次</a:t>
            </a:r>
            <a:endParaRPr lang="zh-TW" altLang="en-US" dirty="0"/>
          </a:p>
          <a:p>
            <a:pPr fontAlgn="base"/>
            <a:r>
              <a:rPr lang="zh-TW" altLang="en-US" dirty="0"/>
              <a:t>好萊塢第一大導演史蒂芬</a:t>
            </a:r>
            <a:r>
              <a:rPr lang="en-US" altLang="zh-TW" dirty="0"/>
              <a:t>‧</a:t>
            </a:r>
            <a:r>
              <a:rPr lang="zh-TW" altLang="en-US" dirty="0"/>
              <a:t>斯皮爾伯格（</a:t>
            </a:r>
            <a:r>
              <a:rPr lang="en-US" altLang="zh-TW" dirty="0"/>
              <a:t>Steven Spielberg</a:t>
            </a:r>
            <a:r>
              <a:rPr lang="zh-TW" altLang="en-US" dirty="0"/>
              <a:t>），高中畢業申請就讀南加州大學戲劇學院的電影電視專業，但是被拒絕了三次。史蒂芬不得不轉而就讀另一所大學，之後中途輟學成為一名電影導演。</a:t>
            </a:r>
          </a:p>
          <a:p>
            <a:pPr fontAlgn="base"/>
            <a:r>
              <a:rPr lang="en-US" altLang="zh-TW" dirty="0"/>
              <a:t>2002</a:t>
            </a:r>
            <a:r>
              <a:rPr lang="zh-TW" altLang="en-US" dirty="0"/>
              <a:t>年，史蒂芬中斷大學學業</a:t>
            </a:r>
            <a:r>
              <a:rPr lang="en-US" altLang="zh-TW" dirty="0"/>
              <a:t>35</a:t>
            </a:r>
            <a:r>
              <a:rPr lang="zh-TW" altLang="en-US" dirty="0"/>
              <a:t>年後，這位大導演重新回到學校，完成學業並獲得了學士學位。史蒂芬表示，許多年來，我一直想拿到畢業文憑，以此感謝我的父母給我受教育和做電影導演的機會。 對於我自己的家庭成員和許多年輕人來說，完成大學學業非常重要。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9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哈利波特的作者</a:t>
            </a:r>
            <a:r>
              <a:rPr lang="en-US" altLang="zh-TW" dirty="0" smtClean="0"/>
              <a:t>-</a:t>
            </a:r>
            <a:r>
              <a:rPr lang="en-US" altLang="zh-TW" dirty="0" err="1" smtClean="0"/>
              <a:t>J.K</a:t>
            </a:r>
            <a:r>
              <a:rPr lang="en-US" altLang="zh-TW" dirty="0" smtClean="0"/>
              <a:t>.</a:t>
            </a:r>
            <a:r>
              <a:rPr lang="zh-TW" altLang="en-US" dirty="0" smtClean="0"/>
              <a:t>羅琳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歷經了婚姻的失敗和失去工作並深陷憂鬱症中，卻不曾放棄寫作，最後終於讓世人看到</a:t>
            </a:r>
            <a:r>
              <a:rPr lang="en-US" altLang="zh-TW" dirty="0" smtClean="0"/>
              <a:t>《</a:t>
            </a:r>
            <a:r>
              <a:rPr lang="zh-TW" altLang="en-US" dirty="0" smtClean="0"/>
              <a:t>哈利波特</a:t>
            </a:r>
            <a:r>
              <a:rPr lang="en-US" altLang="zh-TW" smtClean="0"/>
              <a:t>》</a:t>
            </a:r>
            <a:r>
              <a:rPr lang="zh-TW" altLang="en-US" smtClean="0"/>
              <a:t>的成功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746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1109</TotalTime>
  <Words>539</Words>
  <Application>Microsoft Office PowerPoint</Application>
  <PresentationFormat>如螢幕大小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流線</vt:lpstr>
      <vt:lpstr>第七課 失敗者的覺醒</vt:lpstr>
      <vt:lpstr>課文重點</vt:lpstr>
      <vt:lpstr>PowerPoint 簡報</vt:lpstr>
      <vt:lpstr>三、課文提問：</vt:lpstr>
      <vt:lpstr>PowerPoint 簡報</vt:lpstr>
      <vt:lpstr>成功的人失敗的經驗</vt:lpstr>
      <vt:lpstr>哈利波特的作者-J.K.羅琳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第七課 失敗者的覺醒</dc:title>
  <dc:creator>新甲國小</dc:creator>
  <cp:lastModifiedBy>新甲國小</cp:lastModifiedBy>
  <cp:revision>16</cp:revision>
  <dcterms:created xsi:type="dcterms:W3CDTF">2015-10-13T08:22:08Z</dcterms:created>
  <dcterms:modified xsi:type="dcterms:W3CDTF">2015-10-16T06:25:40Z</dcterms:modified>
</cp:coreProperties>
</file>