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38.xml.rels" ContentType="application/vnd.openxmlformats-package.relationships+xml"/>
  <Override PartName="/ppt/slides/_rels/slide4.xml.rels" ContentType="application/vnd.openxmlformats-package.relationships+xml"/>
  <Override PartName="/ppt/slides/_rels/slide39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按一下滑鼠編輯備註格式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&lt;頁首&gt;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9D0E429-CBF9-4D92-8DA5-643384746622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175314BD-72EA-403A-AC84-10A224EF47FA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&lt;編號&gt;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b3b3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751280"/>
            <a:ext cx="9143280" cy="2112120"/>
          </a:xfrm>
          <a:custGeom>
            <a:avLst/>
            <a:gdLst/>
            <a:ahLst/>
            <a:rect l="l" t="t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360">
            <a:noFill/>
          </a:ln>
          <a:effectLst>
            <a:outerShdw algn="ctr" blurRad="50800" dir="16200000" dist="4445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315200" y="0"/>
            <a:ext cx="1828080" cy="6857280"/>
          </a:xfrm>
          <a:custGeom>
            <a:avLst/>
            <a:gdLst/>
            <a:ahLst/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360">
            <a:noFill/>
          </a:ln>
          <a:effectLst>
            <a:outerShdw algn="ctr" blurRad="50800" dir="10800000" dist="50800" rotWithShape="0">
              <a:srgbClr val="000000">
                <a:alpha val="4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 hidden="1"/>
          <p:cNvSpPr/>
          <p:nvPr/>
        </p:nvSpPr>
        <p:spPr>
          <a:xfrm>
            <a:off x="0" y="4751280"/>
            <a:ext cx="9143280" cy="2112120"/>
          </a:xfrm>
          <a:custGeom>
            <a:avLst/>
            <a:gdLst/>
            <a:ahLst/>
            <a:rect l="l" t="t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360">
            <a:noFill/>
          </a:ln>
          <a:effectLst>
            <a:outerShdw algn="ctr" blurRad="50800" dir="16200000" dist="4445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9" name="CustomShape 2" hidden="1"/>
          <p:cNvSpPr/>
          <p:nvPr/>
        </p:nvSpPr>
        <p:spPr>
          <a:xfrm>
            <a:off x="7315200" y="0"/>
            <a:ext cx="1828080" cy="6857280"/>
          </a:xfrm>
          <a:custGeom>
            <a:avLst/>
            <a:gdLst/>
            <a:ahLst/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360">
            <a:noFill/>
          </a:ln>
          <a:effectLst>
            <a:outerShdw algn="ctr" blurRad="50800" dir="10800000" dist="50800" rotWithShape="0">
              <a:srgbClr val="000000">
                <a:alpha val="4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0" name="CustomShape 3"/>
          <p:cNvSpPr/>
          <p:nvPr/>
        </p:nvSpPr>
        <p:spPr>
          <a:xfrm>
            <a:off x="0" y="4751280"/>
            <a:ext cx="9143280" cy="2112120"/>
          </a:xfrm>
          <a:custGeom>
            <a:avLst/>
            <a:gdLst/>
            <a:ahLst/>
            <a:rect l="l" t="t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360">
            <a:noFill/>
          </a:ln>
          <a:effectLst>
            <a:outerShdw algn="ctr" blurRad="50800" dir="16200000" dist="4445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>
            <a:off x="6105600" y="0"/>
            <a:ext cx="3037680" cy="6857280"/>
          </a:xfrm>
          <a:custGeom>
            <a:avLst/>
            <a:gdLst/>
            <a:ahLst/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360">
            <a:noFill/>
          </a:ln>
          <a:effectLst>
            <a:outerShdw algn="ctr" blurRad="50800" dir="10800000" dist="50800" rotWithShape="0">
              <a:srgbClr val="000000">
                <a:alpha val="4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請按一下滑鼠，編輯題名文字格式。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請按滑鼠，編輯大綱文字格式。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pPr>
              <a:lnSpc>
                <a:spcPct val="100000"/>
              </a:lnSpc>
            </a:pP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遊戲機制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每款遊戲都會有不同的機制存在，很少有遊戲只有單一的機制，要如何把這些不同的機制融合在一起又不突兀，這就是考驗設計師的功力。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比喻來說機制就是組成桌遊規則的零件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說故事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Storytelling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另一種說故事的機制為玩家要依照他所獲得的資訊來編造一則故事，或是一段話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其他的玩家要由這段話，繼續將故事接續下去，想辦法來完成自己的故事。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這樣的機制在競爭上面比較薄弱，主要是玩家間要發揮想像力，所以通常是在派對遊戲上才會有這樣的機制。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合作遊戲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Co-operative Play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所有玩家必須同心協力來達成遊戲目標。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玩家會一同獲勝、或是一同失敗。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在遊戲的過程中，玩家間通常可以互相討論，來尋求最好的過關途徑。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這種機制要特別注意，因為可能會有不會表達意見的玩家，就會淪為其他的玩家控制他的行動，就失去了遊戲的意義。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陣營區分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Partnerships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陣營區分跟合作遊戲有一點相似，因為相同陣營的玩家要互相合作來爭取勝利。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在遊戲開始時，會將所有玩家區分為數個陣營當中。各自的陣營資訊，可能是隱藏資訊、也可能是公開資訊。通常以隱藏資訊居多。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公開資訊就是一開始就進行分組對抗，而隱藏的資訊是在遊戲的過程當中，你要想辦法找出你的隊友是誰。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陣營區分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Partnerships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有一種方式是所謂的叛徒，原本所有的玩家要合作來過關，但是叛徒隱藏在玩家裡面，他的目的是要阻止其他玩家達成勝利條件，但是又不能被發現。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在遊戲的過程當中，玩家可能會因為特殊的狀況下轉換陣營，陣營轉換後勝利條件就會跟著改變。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某一位玩家達成勝利條件時，所有玩家將所屬的陣營展示，同一陣營獲得勝利。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組合收集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Set Collection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要在遊戲中，收集到相對應的組合，可能是要收集同種，或是不同種。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收集到的組合，也有分為公開或是隱藏。公開的就表示其他玩家可以參考所收集的策略來進行阻擾，而隱藏的玩家就必須要從玩家的動作上來判斷他想要收集甚麼。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記憶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Memory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在遊戲的過程當中，記憶力需要扮演很重要的一部分。如果不記就不會贏得遊戲。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如果只是記憶其他玩家拿過哪些東西，或是出過甚麼，那是玩家增加勝率的作法，就算不記對玩家也沒有影響，一樣可以進行遊戲，並不歸類在記憶這個分類。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這類的機制比較常用來訓練年齡層較低的兒童，因為注重記憶遊戲性會相對較弱。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競標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數學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社會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Auction/Bidding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這個機制是運用你所擁有的資源，無論是錢、分數等等，來與其他玩家進行物件的爭奪。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競標可以用很多種的方式來呈現，最基本的是花錢出價，價高者得。隨著遊戲的不同，也有可以適用手牌或是工人的放置來進行，參見後面的範例解說。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競標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Auction/Bidding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基本的競標方式：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22160" indent="-272160">
              <a:lnSpc>
                <a:spcPct val="100000"/>
              </a:lnSpc>
              <a:buClr>
                <a:srgbClr val="6ea0b0"/>
              </a:buClr>
              <a:buSzPct val="9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自由喊價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22160" indent="-272160">
              <a:lnSpc>
                <a:spcPct val="100000"/>
              </a:lnSpc>
              <a:buClr>
                <a:srgbClr val="6ea0b0"/>
              </a:buClr>
              <a:buSzPct val="9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輪流喊價</a:t>
            </a: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最常見的方式</a:t>
            </a: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22160" indent="-272160">
              <a:lnSpc>
                <a:spcPct val="100000"/>
              </a:lnSpc>
              <a:buClr>
                <a:srgbClr val="6ea0b0"/>
              </a:buClr>
              <a:buSzPct val="9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一次喊價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22160" indent="-272160">
              <a:lnSpc>
                <a:spcPct val="100000"/>
              </a:lnSpc>
              <a:buClr>
                <a:srgbClr val="6ea0b0"/>
              </a:buClr>
              <a:buSzPct val="9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暗標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交易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Trading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用你所擁用的資源，來與其他玩家交換其他的資源。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有時會伴隨著談判發生。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博彩與投注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Betting/Wagering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將現實中或遊戲中的錢來做賭注，如果獲勝將會有相對的報償，如果沒有賭中，將會將損失你賭注的金額。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也有投注在某個標的物上面，期待他會有正確的結果，為你帶來利益。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pPr>
              <a:lnSpc>
                <a:spcPct val="100000"/>
              </a:lnSpc>
            </a:pP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地產大亨有哪些機制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?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57200" y="1556640"/>
            <a:ext cx="7466760" cy="489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玩家在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移動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的時候，是使用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骰子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的點數來做移動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機制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購買房產算是一種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投注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，因為你有不確定其他玩家會不會走到了的風險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機制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房地產如果能夠買到同一地段，就會有較高的房價，這就是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收集組合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機制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如果有房子被拍賣，則玩家有機會可以用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競標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的方式來購買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機制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如果有人破產，則破產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將被</a:t>
            </a:r>
            <a:r>
              <a:rPr b="0" lang="en-US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淘汰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機制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商品預測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數學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社會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Commodity Speculation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商品預測與投注類似，不過他是購買某樣標的物，期待他將來的價值上升，賺取中間漲幅的價差，類似現實生活中的股票與期貨。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股票持有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(Stock Holding)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也屬於在商品預測的一個部分，在遊戲設計中也算是常見的機制。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投票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社會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Voting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透過玩家間的投票來選擇要發生的結果，或是決定哪位玩家。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投票的方式有很多種，最直接的是玩家把手舉起，一起比向要投的物件。常用的方式是玩家一起覆蓋帶有資訊的牌或道具，一起打開來，看票數何者為多。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投票的機制由於較為主觀，所以在策略遊戲上不常使用，多使用在派對遊戲。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模擬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社會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Simulation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在遊戲中模擬現實世界的狀況或事件，或是歷史上的著名的事件。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通常比較常使用在戰爭類以及運動類的遊戲居多。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同時行動選擇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Simultaneous Action Selection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玩家隱密的決定每回合的的行動，並同時展示，並依照遊戲的規則決定勝負或是產生結果。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常見的同時行動選擇為同時出牌，並一起打開來。也可以使用擋板將玩家所選擇的行動隱藏起來。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猜拳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Rock-Paper-Scissors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猜拳也算是同時行動選擇的一種。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每個行動或是物件當中，有循環相剋的屬性。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1" name="內容版面配置區 3" descr=""/>
          <p:cNvPicPr/>
          <p:nvPr/>
        </p:nvPicPr>
        <p:blipFill>
          <a:blip r:embed="rId1"/>
          <a:stretch/>
        </p:blipFill>
        <p:spPr>
          <a:xfrm>
            <a:off x="2357280" y="3000240"/>
            <a:ext cx="3809160" cy="347580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行動點系統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Action Point Allowance System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在回合中，每位玩家都擁有固定的行動點數，以及數個固定的行動可以選擇，玩家可以自由的將行動點數花費在哪些行動上面。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有些設計是每個行動都是花費一個點數，另外是不同行動所需的行動點都不同。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行動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移動 編成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Action / Movement Programming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玩家要在回合一開始決定這回合要如何行動或是移動，當決定好之後，這個回合就照著編成行動。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可能只是決定本回合玩家間的回合順序，或是這回合的行動的順序。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圖樣辨識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數學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Pattern Recognition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在遊戲中有各種顏色與符號，遊戲主要規則是透過這些顏色及符號來做組合。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可能是收集相關顏色的組合，或是連成直行或橫列來拿分數。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這類的機制運用起來都非常的抽象，棋類的遊戲比較常用。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3" dur="indefinite" restart="never" nodeType="tmRoot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板塊放置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Tile Placement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以放置板塊的方式來得分，將板塊與板塊接鄰，尋求一個好的得分方式。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板塊可能是全部隨機抽取，輪到玩家的時候才抽，或者是先預抽若干數量的板塊，從中選擇放置。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5" dur="indefinite" restart="never" nodeType="tmRoot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紙張與鉛筆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Paper and Pencil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遊戲中使用紙與筆來進行遊戲以及記錄遊戲的狀態與屬性。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妙探尋兇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賓果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路與船。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在設計遊戲之前，我們可以先思考一下遊戲類型，遊戲的類型或多或少會影響到我們機制的運用方向。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如果是屬於幼兒類的遊戲，那我們就可能會選用手眼協調、擺放等等，而不會選用談判、區域控制等等。因為這對幼兒來說太過於困難。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其他的類型雖然比較沒有諸多限制，不過派對遊戲與策略遊戲選用的機制還是有所差異的。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賭上你的運氣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Press you Luck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在遊戲的過程中，玩家可以決定要不要繼續他的回合或者是動作，如果決定停止，就拿取可以拿到的，如果決定繼續，有可能會得到更好的報償，但是有可能會一無所有。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通常這個機制蠻常用在賭博遊戲當中。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擲骰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Dice rolling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只要會把骰子拿來丟，就算是擲骰。有非常多的遊戲都會用到骰子，無論是用骰子決定資源的拿取、攻擊、或者是檢定。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骰子從基本的六面骰，或是客製化的特殊骰子，端看遊戲的設計。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1" dur="indefinite" restart="never" nodeType="tmRoot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擲骰移動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Roll/Spin and Move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在控制角色或物件在圖版上進行移動時，是使用骰面上的數字還決定移動的格數。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3" dur="indefinite" restart="never" nodeType="tmRoot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85800" y="3583800"/>
            <a:ext cx="6628680" cy="18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/>
          <a:p>
            <a:pPr>
              <a:lnSpc>
                <a:spcPct val="100000"/>
              </a:lnSpc>
            </a:pPr>
            <a:r>
              <a:rPr b="1" lang="en-US" sz="4200" spc="-1" strike="noStrike">
                <a:solidFill>
                  <a:srgbClr val="a1d4e6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紙牌類常見的遊戲機制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685800" y="2486160"/>
            <a:ext cx="66286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手牌管理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Hand Mangement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手牌管理是紙牌遊戲中分常見的機制，管理你的手牌讓他在適當的時間打出，讓你比單純的打出他獲得更多的優勢或分數。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只要是你能夠選擇從手中出牌，幾乎都有手牌管理的成分。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就算把手牌換成指示物或版塊也是相同的概念。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7" dur="indefinite" restart="never" nodeType="tmRoot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吃墩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數學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Trick-Taking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吃墩也算是手牌管理的一種。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每位玩家輪流出牌，依照不同的遊戲規則來決定這次的勝負，贏家拿走這輪出牌的分數，或是計算墩數加一。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橋牌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神機妙算。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9" dur="indefinite" restart="never" nodeType="tmRoot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輪抽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Card Drafting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輪抽是讓卡片遊戲增加變化的一種方式，每位玩家發等量的牌，從中選擇一張你想要的，將剩餘的傳給下一個玩家，你會拿到上家傳給你的牌，拿一張繼續往下傳，直到所有牌傳完為止。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這個機制要玩家間對牌的熟悉度要高，才能玩出真正的精華。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1" dur="indefinite" restart="never" nodeType="tmRoot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輪抽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Card Drafting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另外類似的機制是將牌以展示的方式放在桌上，玩家是從開著的牌當中，選擇所需要的牌。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3" dur="indefinite" restart="never" nodeType="tmRoot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85800" y="3583800"/>
            <a:ext cx="6628680" cy="18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/>
          <a:p>
            <a:pPr>
              <a:lnSpc>
                <a:spcPct val="100000"/>
              </a:lnSpc>
            </a:pPr>
            <a:r>
              <a:rPr b="1" lang="en-US" sz="4200" spc="-1" strike="noStrike">
                <a:solidFill>
                  <a:srgbClr val="a1d4e6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圖版類常見的遊戲機制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685800" y="2486160"/>
            <a:ext cx="66286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工人放置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Worker Placement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玩家要輪流將各自的工人擺放到想要執行行動的地方，當順利的擺放上去的時候，才算是搶到對應的行動。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通常行動會固定於圖版之上，但是也有可能是用隨機抽選的方式出現。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85800" y="3583800"/>
            <a:ext cx="6628680" cy="18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/>
          <a:p>
            <a:pPr>
              <a:lnSpc>
                <a:spcPct val="100000"/>
              </a:lnSpc>
            </a:pPr>
            <a:r>
              <a:rPr b="1" lang="en-US" sz="4200" spc="-1" strike="noStrike">
                <a:solidFill>
                  <a:srgbClr val="a1d4e6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遊戲的基本機制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85800" y="2486160"/>
            <a:ext cx="66286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點對點移動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Point to Point Movement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如果遊戲有棋子會在圖版上移動，點對點移動是常用的一種方式。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每個地點之間用線段與其他的地點連接，要往返這些地點只能透過線段所構成的路徑，所以當兩個地點沒有連線時，就代表兩地之間不能夠直接前往。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9" dur="indefinite" restart="never" nodeType="tmRoot">
          <p:childTnLst>
            <p:seq>
              <p:cTn id="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pPr>
              <a:lnSpc>
                <a:spcPct val="100000"/>
              </a:lnSpc>
            </a:pP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拿取與運送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拿取放在圖版上的道具或者是物件，並將之運送在圖版上的其他地方。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放在圖版上的物件可能是隨機放置或是遊戲預先設置好的。而完成運送的都會有相關的獎勵。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81" dur="indefinite" restart="never" nodeType="tmRoot">
          <p:childTnLst>
            <p:seq>
              <p:cTn id="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玩家淘汰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通用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Player Elimination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在遊戲過程中，將玩家淘汰，其餘玩家繼續進行遊戲，直到分出勝負。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傳統的德式遊戲比較不使用這樣的機制，幾乎都是所有玩家到最後比總分。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如果遊戲時間較長，先被淘汰的玩家，只能在一旁乾瞪眼，請好好考慮你要不要宰了玩家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地產大亨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/BANG/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三國殺等遊戲。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角色扮演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社會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國語文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英語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Role Playing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角色扮演的機制非常廣泛，給予玩家一個角色，讓玩家以該角色融入遊戲。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有些角色扮演只是一種表徵，對於遊戲的進行完全沒有功能；像是你是一名牛仔，你要在西部荒野中跑贏其他玩家。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你可以進一步賦予各個角色不同的能力，來凸顯每位玩家的不同。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20480" indent="-38340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不過在各個角色的平衡設計上面，要讓玩家感覺角色有各自的特色，又要不破壞遊戲的平衡，就會相對的困難。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角色扮演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Role Playing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角色扮演一詞最早運用在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TRPG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裡面，玩家必須要自行設定一個角色，從角色的名字、性別、基礎能力、特殊異能等等。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由一個稱做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或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的玩家主導，他要設定遊戲的世界，讓其他的玩家在這個世界中進行探索。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這類的遊戲，玩家的自由度很高，玩家可以做出各種選擇，他的選擇由能力值以及檢定來決定結果。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角色扮演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續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Role Playing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的角色非常吃重，遊戲好玩與否常常取決於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一人。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而遊戲時間也偏長，一個下午可能只能解一個任務，所以遊戲通常會持續進行好幾個禮拜，甚至不會結束，因為他沒有一個明確的結束條件，完全由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設定。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/>
          <a:p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說故事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-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國語文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/</a:t>
            </a:r>
            <a:r>
              <a:rPr b="0" lang="en-US" sz="4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英語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Storytelling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457200" y="1600200"/>
            <a:ext cx="7466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19040" indent="-38196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"/>
            </a:pP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由於正統的角色扮演遊戲所需的時間實在是太長，而且有些玩家只是想要體驗劇情並不想要戰鬥，於是演化出一種縮短的方法，將所有的事件以及劇情，是先全部設定好，玩家只要照著書本上的指示就可以進行遊戲，而不需要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GM</a:t>
            </a:r>
            <a:r>
              <a:rPr b="0" lang="en-US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。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4211</TotalTime>
  <Application>LibreOffice/5.1.4.2$Windows_x86 LibreOffice_project/f99d75f39f1c57ebdd7ffc5f42867c12031db97a</Application>
  <Words>2597</Words>
  <Paragraphs>149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2013-03-04T04:03:05Z</dcterms:created>
  <dc:creator>Guybrush</dc:creator>
  <dc:description/>
  <dc:language>zh-TW</dc:language>
  <cp:lastModifiedBy/>
  <dcterms:modified xsi:type="dcterms:W3CDTF">2017-12-01T11:12:00Z</dcterms:modified>
  <cp:revision>316</cp:revision>
  <dc:subject/>
  <dc:title>投影片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如螢幕大小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43</vt:i4>
  </property>
</Properties>
</file>