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FD12-9E80-4D25-8E1E-3A303F2E6324}" type="datetimeFigureOut">
              <a:rPr lang="zh-TW" altLang="en-US" smtClean="0"/>
              <a:t>2015/5/23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37BA-3627-4F30-9D57-4121A96313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931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FD12-9E80-4D25-8E1E-3A303F2E6324}" type="datetimeFigureOut">
              <a:rPr lang="zh-TW" altLang="en-US" smtClean="0"/>
              <a:t>2015/5/23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37BA-3627-4F30-9D57-4121A96313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7375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FD12-9E80-4D25-8E1E-3A303F2E6324}" type="datetimeFigureOut">
              <a:rPr lang="zh-TW" altLang="en-US" smtClean="0"/>
              <a:t>2015/5/23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37BA-3627-4F30-9D57-4121A96313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2303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FD12-9E80-4D25-8E1E-3A303F2E6324}" type="datetimeFigureOut">
              <a:rPr lang="zh-TW" altLang="en-US" smtClean="0"/>
              <a:t>2015/5/23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37BA-3627-4F30-9D57-4121A963130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3681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FD12-9E80-4D25-8E1E-3A303F2E6324}" type="datetimeFigureOut">
              <a:rPr lang="zh-TW" altLang="en-US" smtClean="0"/>
              <a:t>2015/5/23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37BA-3627-4F30-9D57-4121A96313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49855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FD12-9E80-4D25-8E1E-3A303F2E6324}" type="datetimeFigureOut">
              <a:rPr lang="zh-TW" altLang="en-US" smtClean="0"/>
              <a:t>2015/5/23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37BA-3627-4F30-9D57-4121A96313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5156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FD12-9E80-4D25-8E1E-3A303F2E6324}" type="datetimeFigureOut">
              <a:rPr lang="zh-TW" altLang="en-US" smtClean="0"/>
              <a:t>2015/5/23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37BA-3627-4F30-9D57-4121A96313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3049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FD12-9E80-4D25-8E1E-3A303F2E6324}" type="datetimeFigureOut">
              <a:rPr lang="zh-TW" altLang="en-US" smtClean="0"/>
              <a:t>2015/5/23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37BA-3627-4F30-9D57-4121A96313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2025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FD12-9E80-4D25-8E1E-3A303F2E6324}" type="datetimeFigureOut">
              <a:rPr lang="zh-TW" altLang="en-US" smtClean="0"/>
              <a:t>2015/5/23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37BA-3627-4F30-9D57-4121A96313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69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FD12-9E80-4D25-8E1E-3A303F2E6324}" type="datetimeFigureOut">
              <a:rPr lang="zh-TW" altLang="en-US" smtClean="0"/>
              <a:t>2015/5/23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37BA-3627-4F30-9D57-4121A96313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5944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FD12-9E80-4D25-8E1E-3A303F2E6324}" type="datetimeFigureOut">
              <a:rPr lang="zh-TW" altLang="en-US" smtClean="0"/>
              <a:t>2015/5/23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37BA-3627-4F30-9D57-4121A96313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7850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FD12-9E80-4D25-8E1E-3A303F2E6324}" type="datetimeFigureOut">
              <a:rPr lang="zh-TW" altLang="en-US" smtClean="0"/>
              <a:t>2015/5/23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37BA-3627-4F30-9D57-4121A96313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0604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FD12-9E80-4D25-8E1E-3A303F2E6324}" type="datetimeFigureOut">
              <a:rPr lang="zh-TW" altLang="en-US" smtClean="0"/>
              <a:t>2015/5/23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37BA-3627-4F30-9D57-4121A96313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9235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FD12-9E80-4D25-8E1E-3A303F2E6324}" type="datetimeFigureOut">
              <a:rPr lang="zh-TW" altLang="en-US" smtClean="0"/>
              <a:t>2015/5/23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37BA-3627-4F30-9D57-4121A96313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8566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FD12-9E80-4D25-8E1E-3A303F2E6324}" type="datetimeFigureOut">
              <a:rPr lang="zh-TW" altLang="en-US" smtClean="0"/>
              <a:t>2015/5/23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37BA-3627-4F30-9D57-4121A96313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2374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FD12-9E80-4D25-8E1E-3A303F2E6324}" type="datetimeFigureOut">
              <a:rPr lang="zh-TW" altLang="en-US" smtClean="0"/>
              <a:t>2015/5/23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37BA-3627-4F30-9D57-4121A96313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232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FD12-9E80-4D25-8E1E-3A303F2E6324}" type="datetimeFigureOut">
              <a:rPr lang="zh-TW" altLang="en-US" smtClean="0"/>
              <a:t>2015/5/23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37BA-3627-4F30-9D57-4121A96313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1292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9C0FD12-9E80-4D25-8E1E-3A303F2E6324}" type="datetimeFigureOut">
              <a:rPr lang="zh-TW" altLang="en-US" smtClean="0"/>
              <a:t>2015/5/23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35937BA-3627-4F30-9D57-4121A96313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54612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  <p:sldLayoutId id="2147483819" r:id="rId12"/>
    <p:sldLayoutId id="2147483820" r:id="rId13"/>
    <p:sldLayoutId id="2147483821" r:id="rId14"/>
    <p:sldLayoutId id="2147483822" r:id="rId15"/>
    <p:sldLayoutId id="2147483823" r:id="rId16"/>
    <p:sldLayoutId id="214748382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705346" y="3482142"/>
            <a:ext cx="7011147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400" b="0" cap="none" spc="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報告人</a:t>
            </a:r>
            <a:r>
              <a:rPr lang="en-US" altLang="zh-TW" sz="4400" b="0" cap="none" spc="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:</a:t>
            </a:r>
          </a:p>
          <a:p>
            <a:pPr algn="ctr"/>
            <a:r>
              <a:rPr lang="en-US" altLang="zh-TW" sz="44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16</a:t>
            </a:r>
            <a:r>
              <a:rPr lang="zh-TW" altLang="en-US" sz="44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嚴睿琳</a:t>
            </a:r>
            <a:r>
              <a:rPr lang="en-US" altLang="zh-TW" sz="44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,24</a:t>
            </a:r>
            <a:r>
              <a:rPr lang="zh-TW" altLang="en-US" sz="44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方宣蘋</a:t>
            </a:r>
            <a:endParaRPr lang="en-US" altLang="zh-TW" sz="4400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  <a:p>
            <a:pPr algn="ctr"/>
            <a:r>
              <a:rPr lang="zh-TW" altLang="en-US" sz="4400" b="0" cap="none" spc="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導師</a:t>
            </a:r>
            <a:r>
              <a:rPr lang="en-US" altLang="zh-TW" sz="4400" b="0" cap="none" spc="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:</a:t>
            </a:r>
          </a:p>
          <a:p>
            <a:pPr algn="ctr"/>
            <a:r>
              <a:rPr lang="zh-TW" altLang="en-US" sz="44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陳銀愛老</a:t>
            </a:r>
            <a:r>
              <a:rPr lang="zh-TW" altLang="en-US" sz="4400" dirty="0">
                <a:ln w="0"/>
                <a:effectLst>
                  <a:reflection blurRad="6350" stA="53000" endA="300" endPos="35500" dir="5400000" sy="-90000" algn="bl" rotWithShape="0"/>
                </a:effectLst>
              </a:rPr>
              <a:t>師</a:t>
            </a:r>
            <a:endParaRPr lang="zh-TW" altLang="en-US" sz="4400" b="0" cap="none" spc="0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8" name="矩形 7"/>
          <p:cNvSpPr/>
          <p:nvPr/>
        </p:nvSpPr>
        <p:spPr>
          <a:xfrm>
            <a:off x="1169792" y="1173668"/>
            <a:ext cx="1008225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6600" dirty="0" smtClean="0"/>
              <a:t>   高山生物如何適應環境</a:t>
            </a:r>
            <a:endParaRPr lang="en-US" altLang="zh-TW" sz="6600" dirty="0" smtClean="0"/>
          </a:p>
          <a:p>
            <a:r>
              <a:rPr lang="zh-TW" altLang="en-US" sz="6600" dirty="0" smtClean="0"/>
              <a:t>             </a:t>
            </a:r>
            <a:r>
              <a:rPr lang="en-US" altLang="zh-TW" sz="6600" dirty="0" smtClean="0"/>
              <a:t>-</a:t>
            </a:r>
            <a:r>
              <a:rPr lang="zh-TW" altLang="en-US" sz="6600" dirty="0" smtClean="0"/>
              <a:t>台灣黑熊</a:t>
            </a:r>
            <a:endParaRPr lang="zh-TW" altLang="en-US" sz="6600" dirty="0"/>
          </a:p>
        </p:txBody>
      </p:sp>
    </p:spTree>
    <p:extLst>
      <p:ext uri="{BB962C8B-B14F-4D97-AF65-F5344CB8AC3E}">
        <p14:creationId xmlns:p14="http://schemas.microsoft.com/office/powerpoint/2010/main" val="149756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4629" y="4602837"/>
            <a:ext cx="3101010" cy="19784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60352" y="1317519"/>
            <a:ext cx="11903101" cy="4001903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臺灣黑熊</a:t>
            </a:r>
            <a:r>
              <a:rPr lang="zh-TW" altLang="en-US" sz="2800" dirty="0" smtClean="0"/>
              <a:t>（</a:t>
            </a:r>
            <a:r>
              <a:rPr lang="en-US" altLang="zh-TW" sz="2800" dirty="0" err="1" smtClean="0"/>
              <a:t>Ursus</a:t>
            </a:r>
            <a:r>
              <a:rPr lang="en-US" altLang="zh-TW" sz="2800" dirty="0" smtClean="0"/>
              <a:t> </a:t>
            </a:r>
            <a:r>
              <a:rPr lang="en-US" altLang="zh-TW" sz="2800" dirty="0" err="1"/>
              <a:t>thibetanus</a:t>
            </a:r>
            <a:r>
              <a:rPr lang="en-US" altLang="zh-TW" sz="2800" dirty="0"/>
              <a:t> </a:t>
            </a:r>
            <a:r>
              <a:rPr lang="en-US" altLang="zh-TW" sz="2800" dirty="0" err="1" smtClean="0"/>
              <a:t>formosanus</a:t>
            </a:r>
            <a:r>
              <a:rPr lang="zh-TW" altLang="en-US" sz="2800" dirty="0" smtClean="0"/>
              <a:t>），</a:t>
            </a:r>
            <a:r>
              <a:rPr lang="zh-TW" altLang="en-US" sz="2800" dirty="0"/>
              <a:t>是臺灣特有的亞洲黑熊亞種，胸前的</a:t>
            </a:r>
            <a:r>
              <a:rPr lang="en-US" altLang="zh-TW" sz="2800" dirty="0"/>
              <a:t>V</a:t>
            </a:r>
            <a:r>
              <a:rPr lang="zh-TW" altLang="en-US" sz="2800" dirty="0"/>
              <a:t>字型斑紋是亞洲黑熊共有的特徵。台灣黑熊目前現存族群數量不多，出沒於台灣中央山脈海拔</a:t>
            </a:r>
            <a:r>
              <a:rPr lang="en-US" altLang="zh-TW" sz="2800" dirty="0"/>
              <a:t>1000</a:t>
            </a:r>
            <a:r>
              <a:rPr lang="zh-TW" altLang="en-US" sz="2800" dirty="0"/>
              <a:t>公尺</a:t>
            </a:r>
            <a:r>
              <a:rPr lang="en-US" altLang="zh-TW" sz="2800" dirty="0"/>
              <a:t>-3500</a:t>
            </a:r>
            <a:r>
              <a:rPr lang="zh-TW" altLang="en-US" sz="2800" dirty="0"/>
              <a:t>公尺的山區，活動範圍可達</a:t>
            </a:r>
            <a:r>
              <a:rPr lang="en-US" altLang="zh-TW" sz="2800" dirty="0"/>
              <a:t>50</a:t>
            </a:r>
            <a:r>
              <a:rPr lang="zh-TW" altLang="en-US" sz="2800" dirty="0"/>
              <a:t>平方公里。早在</a:t>
            </a:r>
            <a:r>
              <a:rPr lang="en-US" altLang="zh-TW" sz="2800" dirty="0"/>
              <a:t>1932</a:t>
            </a:r>
            <a:r>
              <a:rPr lang="zh-TW" altLang="en-US" sz="2800" dirty="0"/>
              <a:t>年日本探險家堀川安市所著的</a:t>
            </a:r>
            <a:r>
              <a:rPr lang="en-US" altLang="zh-TW" sz="2800" dirty="0"/>
              <a:t>《</a:t>
            </a:r>
            <a:r>
              <a:rPr lang="zh-TW" altLang="en-US" sz="2800" dirty="0"/>
              <a:t>台灣哺乳動物圖說</a:t>
            </a:r>
            <a:r>
              <a:rPr lang="en-US" altLang="zh-TW" sz="2800" dirty="0"/>
              <a:t>》</a:t>
            </a:r>
            <a:r>
              <a:rPr lang="zh-TW" altLang="en-US" sz="2800" dirty="0"/>
              <a:t>中，就</a:t>
            </a:r>
            <a:r>
              <a:rPr lang="en-US" altLang="zh-TW" sz="2800" dirty="0" err="1"/>
              <a:t>vjngg</a:t>
            </a:r>
            <a:r>
              <a:rPr lang="zh-TW" altLang="en-US" sz="2800" dirty="0"/>
              <a:t>的土地開發導致棲息地喪失，臺灣黑熊的數量在下降中。在</a:t>
            </a:r>
            <a:r>
              <a:rPr lang="en-US" altLang="zh-TW" sz="2800" dirty="0"/>
              <a:t>1989</a:t>
            </a:r>
            <a:r>
              <a:rPr lang="zh-TW" altLang="en-US" sz="2800" dirty="0"/>
              <a:t>年依照臺灣</a:t>
            </a:r>
            <a:r>
              <a:rPr lang="en-US" altLang="zh-TW" sz="2800" dirty="0"/>
              <a:t>《</a:t>
            </a:r>
            <a:r>
              <a:rPr lang="zh-TW" altLang="en-US" sz="2800" dirty="0"/>
              <a:t>野生動物保育法</a:t>
            </a:r>
            <a:r>
              <a:rPr lang="en-US" altLang="zh-TW" sz="2800" dirty="0"/>
              <a:t>》</a:t>
            </a:r>
            <a:r>
              <a:rPr lang="zh-TW" altLang="en-US" sz="2800" dirty="0"/>
              <a:t>，台灣黑熊被列為瀕危。</a:t>
            </a:r>
            <a:r>
              <a:rPr lang="en-US" altLang="zh-TW" sz="2800" dirty="0"/>
              <a:t>2001</a:t>
            </a:r>
            <a:r>
              <a:rPr lang="zh-TW" altLang="en-US" sz="2800" dirty="0"/>
              <a:t>年台灣黑熊被選為台灣最具代表性的野生動物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850165" y="55659"/>
            <a:ext cx="10364451" cy="1546784"/>
          </a:xfrm>
        </p:spPr>
        <p:txBody>
          <a:bodyPr>
            <a:normAutofit/>
          </a:bodyPr>
          <a:lstStyle/>
          <a:p>
            <a:r>
              <a:rPr lang="zh-TW" altLang="en-US" sz="6600" dirty="0" smtClean="0"/>
              <a:t>生活環</a:t>
            </a:r>
            <a:r>
              <a:rPr lang="zh-TW" altLang="en-US" sz="6600" dirty="0"/>
              <a:t>境</a:t>
            </a:r>
          </a:p>
        </p:txBody>
      </p:sp>
    </p:spTree>
    <p:extLst>
      <p:ext uri="{BB962C8B-B14F-4D97-AF65-F5344CB8AC3E}">
        <p14:creationId xmlns:p14="http://schemas.microsoft.com/office/powerpoint/2010/main" val="50485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1532" y="4714459"/>
            <a:ext cx="1837539" cy="18375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3149" y="-135533"/>
            <a:ext cx="10364451" cy="1596177"/>
          </a:xfrm>
        </p:spPr>
        <p:txBody>
          <a:bodyPr>
            <a:normAutofit/>
          </a:bodyPr>
          <a:lstStyle/>
          <a:p>
            <a:r>
              <a:rPr lang="zh-TW" altLang="en-US" sz="6600" dirty="0" smtClean="0"/>
              <a:t>特徵</a:t>
            </a:r>
            <a:endParaRPr lang="zh-TW" altLang="en-US" sz="66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564543" y="1190299"/>
            <a:ext cx="10713057" cy="4359711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臺灣黑熊極為強壯，體長</a:t>
            </a:r>
            <a:r>
              <a:rPr lang="en-US" altLang="zh-TW" sz="2800" dirty="0"/>
              <a:t>120-170</a:t>
            </a:r>
            <a:r>
              <a:rPr lang="zh-TW" altLang="en-US" sz="2800" dirty="0"/>
              <a:t>公分，肩高</a:t>
            </a:r>
            <a:r>
              <a:rPr lang="en-US" altLang="zh-TW" sz="2800" dirty="0"/>
              <a:t>60-70</a:t>
            </a:r>
            <a:r>
              <a:rPr lang="zh-TW" altLang="en-US" sz="2800" dirty="0"/>
              <a:t>公分，最重可逾</a:t>
            </a:r>
            <a:r>
              <a:rPr lang="en-US" altLang="zh-TW" sz="2800" dirty="0"/>
              <a:t>200</a:t>
            </a:r>
            <a:r>
              <a:rPr lang="zh-TW" altLang="en-US" sz="2800" dirty="0"/>
              <a:t>公斤。牠的頭呈圓形、頸部短、眼睛小、吻部很長。牠的頭約</a:t>
            </a:r>
            <a:r>
              <a:rPr lang="en-US" altLang="zh-TW" sz="2800" dirty="0"/>
              <a:t>26-35</a:t>
            </a:r>
            <a:r>
              <a:rPr lang="zh-TW" altLang="en-US" sz="2800" dirty="0"/>
              <a:t>公分長，頭圍約</a:t>
            </a:r>
            <a:r>
              <a:rPr lang="en-US" altLang="zh-TW" sz="2800" dirty="0"/>
              <a:t>40-60</a:t>
            </a:r>
            <a:r>
              <a:rPr lang="zh-TW" altLang="en-US" sz="2800" dirty="0"/>
              <a:t>公分。耳長</a:t>
            </a:r>
            <a:r>
              <a:rPr lang="en-US" altLang="zh-TW" sz="2800" dirty="0"/>
              <a:t>8-12</a:t>
            </a:r>
            <a:r>
              <a:rPr lang="zh-TW" altLang="en-US" sz="2800" dirty="0"/>
              <a:t>公分，牠的吻部形狀像狗，因此許多人習慣稱呼牠為「狗熊」。牠的尾巴短，通常不到</a:t>
            </a:r>
            <a:r>
              <a:rPr lang="en-US" altLang="zh-TW" sz="2800" dirty="0"/>
              <a:t>10</a:t>
            </a:r>
            <a:r>
              <a:rPr lang="zh-TW" altLang="en-US" sz="2800" dirty="0"/>
              <a:t>公分。身體覆蓋著粗，濃密而具有光澤的黑毛，在頸部的毛可以超過</a:t>
            </a:r>
            <a:r>
              <a:rPr lang="en-US" altLang="zh-TW" sz="2800" dirty="0"/>
              <a:t>10</a:t>
            </a:r>
            <a:r>
              <a:rPr lang="zh-TW" altLang="en-US" sz="2800" dirty="0"/>
              <a:t>公分長。牠的頷部末端是白色的，在胸口有黃色或白色毛呈</a:t>
            </a:r>
            <a:r>
              <a:rPr lang="en-US" altLang="zh-TW" sz="2800" dirty="0"/>
              <a:t>V</a:t>
            </a:r>
            <a:r>
              <a:rPr lang="zh-TW" altLang="en-US" sz="2800" dirty="0"/>
              <a:t>字型、或是弦月的形狀，因此英文中也有「月熊」（</a:t>
            </a:r>
            <a:r>
              <a:rPr lang="en-US" altLang="zh-TW" sz="2800" dirty="0"/>
              <a:t>Moon Bear</a:t>
            </a:r>
            <a:r>
              <a:rPr lang="zh-TW" altLang="en-US" sz="2800" dirty="0"/>
              <a:t>）的稱呼。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9123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9434" y="2574538"/>
            <a:ext cx="10364451" cy="1596177"/>
          </a:xfrm>
        </p:spPr>
        <p:txBody>
          <a:bodyPr>
            <a:noAutofit/>
          </a:bodyPr>
          <a:lstStyle/>
          <a:p>
            <a:r>
              <a:rPr lang="zh-TW" altLang="en-US" sz="6600" dirty="0" smtClean="0"/>
              <a:t>我們了報告到此結束</a:t>
            </a:r>
            <a:r>
              <a:rPr lang="en-US" altLang="zh-TW" sz="6600" dirty="0" smtClean="0"/>
              <a:t/>
            </a:r>
            <a:br>
              <a:rPr lang="en-US" altLang="zh-TW" sz="6600" dirty="0" smtClean="0"/>
            </a:br>
            <a:r>
              <a:rPr lang="zh-TW" altLang="en-US" sz="6600" dirty="0" smtClean="0"/>
              <a:t>謝謝大家</a:t>
            </a:r>
            <a:r>
              <a:rPr lang="en-US" altLang="zh-TW" sz="6600" dirty="0"/>
              <a:t>~</a:t>
            </a:r>
            <a:endParaRPr lang="zh-TW" altLang="en-US" sz="6600" dirty="0"/>
          </a:p>
        </p:txBody>
      </p:sp>
    </p:spTree>
    <p:extLst>
      <p:ext uri="{BB962C8B-B14F-4D97-AF65-F5344CB8AC3E}">
        <p14:creationId xmlns:p14="http://schemas.microsoft.com/office/powerpoint/2010/main" val="177398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小水滴">
  <a:themeElements>
    <a:clrScheme name="小水滴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小水滴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小水滴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892FADA9-420D-4323-A7A4-C1060166525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小水滴</Template>
  <TotalTime>20</TotalTime>
  <Words>310</Words>
  <Application>Microsoft Office PowerPoint</Application>
  <PresentationFormat>寬螢幕</PresentationFormat>
  <Paragraphs>11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新細明體</vt:lpstr>
      <vt:lpstr>Arial</vt:lpstr>
      <vt:lpstr>Tw Cen MT</vt:lpstr>
      <vt:lpstr>小水滴</vt:lpstr>
      <vt:lpstr>PowerPoint 簡報</vt:lpstr>
      <vt:lpstr>生活環境</vt:lpstr>
      <vt:lpstr>特徵</vt:lpstr>
      <vt:lpstr>我們了報告到此結束 謝謝大家~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photorange</dc:creator>
  <cp:lastModifiedBy>photorange</cp:lastModifiedBy>
  <cp:revision>3</cp:revision>
  <dcterms:created xsi:type="dcterms:W3CDTF">2015-05-17T04:54:51Z</dcterms:created>
  <dcterms:modified xsi:type="dcterms:W3CDTF">2015-05-23T10:30:05Z</dcterms:modified>
</cp:coreProperties>
</file>